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95"/>
  </p:notesMasterIdLst>
  <p:handoutMasterIdLst>
    <p:handoutMasterId r:id="rId96"/>
  </p:handoutMasterIdLst>
  <p:sldIdLst>
    <p:sldId id="353" r:id="rId2"/>
    <p:sldId id="257" r:id="rId3"/>
    <p:sldId id="258" r:id="rId4"/>
    <p:sldId id="259" r:id="rId5"/>
    <p:sldId id="260" r:id="rId6"/>
    <p:sldId id="261" r:id="rId7"/>
    <p:sldId id="262" r:id="rId8"/>
    <p:sldId id="263" r:id="rId9"/>
    <p:sldId id="264" r:id="rId10"/>
    <p:sldId id="342" r:id="rId11"/>
    <p:sldId id="265" r:id="rId12"/>
    <p:sldId id="266" r:id="rId13"/>
    <p:sldId id="267" r:id="rId14"/>
    <p:sldId id="268" r:id="rId15"/>
    <p:sldId id="269" r:id="rId16"/>
    <p:sldId id="270" r:id="rId17"/>
    <p:sldId id="271" r:id="rId18"/>
    <p:sldId id="350" r:id="rId19"/>
    <p:sldId id="272" r:id="rId20"/>
    <p:sldId id="273" r:id="rId21"/>
    <p:sldId id="349" r:id="rId22"/>
    <p:sldId id="274" r:id="rId23"/>
    <p:sldId id="344" r:id="rId24"/>
    <p:sldId id="275" r:id="rId25"/>
    <p:sldId id="345" r:id="rId26"/>
    <p:sldId id="276" r:id="rId27"/>
    <p:sldId id="277" r:id="rId28"/>
    <p:sldId id="278" r:id="rId29"/>
    <p:sldId id="279" r:id="rId30"/>
    <p:sldId id="280" r:id="rId31"/>
    <p:sldId id="282" r:id="rId32"/>
    <p:sldId id="283" r:id="rId33"/>
    <p:sldId id="284" r:id="rId34"/>
    <p:sldId id="285" r:id="rId35"/>
    <p:sldId id="286" r:id="rId36"/>
    <p:sldId id="287" r:id="rId37"/>
    <p:sldId id="288" r:id="rId38"/>
    <p:sldId id="289"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47" r:id="rId59"/>
    <p:sldId id="310" r:id="rId60"/>
    <p:sldId id="311" r:id="rId61"/>
    <p:sldId id="317" r:id="rId62"/>
    <p:sldId id="318" r:id="rId63"/>
    <p:sldId id="319" r:id="rId64"/>
    <p:sldId id="320" r:id="rId65"/>
    <p:sldId id="321" r:id="rId66"/>
    <p:sldId id="348" r:id="rId67"/>
    <p:sldId id="351" r:id="rId68"/>
    <p:sldId id="352" r:id="rId69"/>
    <p:sldId id="322" r:id="rId70"/>
    <p:sldId id="323" r:id="rId71"/>
    <p:sldId id="346"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12" r:id="rId90"/>
    <p:sldId id="313" r:id="rId91"/>
    <p:sldId id="314" r:id="rId92"/>
    <p:sldId id="315" r:id="rId93"/>
    <p:sldId id="316" r:id="rId94"/>
  </p:sldIdLst>
  <p:sldSz cx="12192000" cy="68580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EEE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snapToGrid="0">
      <p:cViewPr varScale="1">
        <p:scale>
          <a:sx n="108" d="100"/>
          <a:sy n="108" d="100"/>
        </p:scale>
        <p:origin x="720"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370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날짜 개체 틀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96C96CC-A08B-4769-92B0-D698775B7E73}" type="datetimeFigureOut">
              <a:rPr lang="en-US" smtClean="0"/>
              <a:t>5/16/2023</a:t>
            </a:fld>
            <a:endParaRPr lang="en-US"/>
          </a:p>
        </p:txBody>
      </p:sp>
      <p:sp>
        <p:nvSpPr>
          <p:cNvPr id="4" name="바닥글 개체 틀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슬라이드 번호 개체 틀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07005EA-DB2E-453D-8B03-68B17FEF29F9}" type="slidenum">
              <a:rPr lang="en-US" smtClean="0"/>
              <a:t>‹#›</a:t>
            </a:fld>
            <a:endParaRPr lang="en-US"/>
          </a:p>
        </p:txBody>
      </p:sp>
    </p:spTree>
    <p:extLst>
      <p:ext uri="{BB962C8B-B14F-4D97-AF65-F5344CB8AC3E}">
        <p14:creationId xmlns:p14="http://schemas.microsoft.com/office/powerpoint/2010/main" val="355718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110" name="Shape 110"/>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맑은 고딕"/>
      </a:defRPr>
    </a:lvl1pPr>
    <a:lvl2pPr indent="228600" latinLnBrk="0">
      <a:defRPr sz="1200">
        <a:latin typeface="+mn-lt"/>
        <a:ea typeface="+mn-ea"/>
        <a:cs typeface="+mn-cs"/>
        <a:sym typeface="맑은 고딕"/>
      </a:defRPr>
    </a:lvl2pPr>
    <a:lvl3pPr indent="457200" latinLnBrk="0">
      <a:defRPr sz="1200">
        <a:latin typeface="+mn-lt"/>
        <a:ea typeface="+mn-ea"/>
        <a:cs typeface="+mn-cs"/>
        <a:sym typeface="맑은 고딕"/>
      </a:defRPr>
    </a:lvl3pPr>
    <a:lvl4pPr indent="685800" latinLnBrk="0">
      <a:defRPr sz="1200">
        <a:latin typeface="+mn-lt"/>
        <a:ea typeface="+mn-ea"/>
        <a:cs typeface="+mn-cs"/>
        <a:sym typeface="맑은 고딕"/>
      </a:defRPr>
    </a:lvl4pPr>
    <a:lvl5pPr indent="914400" latinLnBrk="0">
      <a:defRPr sz="1200">
        <a:latin typeface="+mn-lt"/>
        <a:ea typeface="+mn-ea"/>
        <a:cs typeface="+mn-cs"/>
        <a:sym typeface="맑은 고딕"/>
      </a:defRPr>
    </a:lvl5pPr>
    <a:lvl6pPr indent="1143000" latinLnBrk="0">
      <a:defRPr sz="1200">
        <a:latin typeface="+mn-lt"/>
        <a:ea typeface="+mn-ea"/>
        <a:cs typeface="+mn-cs"/>
        <a:sym typeface="맑은 고딕"/>
      </a:defRPr>
    </a:lvl6pPr>
    <a:lvl7pPr indent="1371600" latinLnBrk="0">
      <a:defRPr sz="1200">
        <a:latin typeface="+mn-lt"/>
        <a:ea typeface="+mn-ea"/>
        <a:cs typeface="+mn-cs"/>
        <a:sym typeface="맑은 고딕"/>
      </a:defRPr>
    </a:lvl7pPr>
    <a:lvl8pPr indent="1600200" latinLnBrk="0">
      <a:defRPr sz="1200">
        <a:latin typeface="+mn-lt"/>
        <a:ea typeface="+mn-ea"/>
        <a:cs typeface="+mn-cs"/>
        <a:sym typeface="맑은 고딕"/>
      </a:defRPr>
    </a:lvl8pPr>
    <a:lvl9pPr indent="1828800" latinLnBrk="0">
      <a:defRPr sz="1200">
        <a:latin typeface="+mn-lt"/>
        <a:ea typeface="+mn-ea"/>
        <a:cs typeface="+mn-cs"/>
        <a:sym typeface="맑은 고딕"/>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368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제목 슬라이드">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8"/>
            <a:ext cx="9144000" cy="1655763"/>
          </a:xfrm>
          <a:prstGeom prst="rect">
            <a:avLst/>
          </a:prstGeom>
        </p:spPr>
        <p:txBody>
          <a:bodyPr/>
          <a:lstStyle>
            <a:lvl1pPr marL="0" indent="0" algn="ctr">
              <a:buSzTx/>
              <a:buFontTx/>
              <a:buNone/>
              <a:defRPr sz="2400"/>
            </a:lvl1pPr>
            <a:lvl2pPr marL="0" indent="457206" algn="ctr">
              <a:buSzTx/>
              <a:buFontTx/>
              <a:buNone/>
              <a:defRPr sz="2400"/>
            </a:lvl2pPr>
            <a:lvl3pPr marL="0" indent="914411" algn="ctr">
              <a:buSzTx/>
              <a:buFontTx/>
              <a:buNone/>
              <a:defRPr sz="2400"/>
            </a:lvl3pPr>
            <a:lvl4pPr marL="0" indent="1371617" algn="ctr">
              <a:buSzTx/>
              <a:buFontTx/>
              <a:buNone/>
              <a:defRPr sz="2400"/>
            </a:lvl4pPr>
            <a:lvl5pPr marL="0" indent="1828823"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제목 및 세로 텍스트">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세로 제목 및 텍스트">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899"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199"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제목 및 내용">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구역 머리글">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2"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2" y="4589463"/>
            <a:ext cx="10515600" cy="1500188"/>
          </a:xfrm>
          <a:prstGeom prst="rect">
            <a:avLst/>
          </a:prstGeom>
        </p:spPr>
        <p:txBody>
          <a:bodyPr/>
          <a:lstStyle>
            <a:lvl1pPr marL="0" indent="0">
              <a:buSzTx/>
              <a:buFontTx/>
              <a:buNone/>
              <a:defRPr sz="2400">
                <a:solidFill>
                  <a:srgbClr val="888888"/>
                </a:solidFill>
              </a:defRPr>
            </a:lvl1pPr>
            <a:lvl2pPr marL="0" indent="457206">
              <a:buSzTx/>
              <a:buFontTx/>
              <a:buNone/>
              <a:defRPr sz="2400">
                <a:solidFill>
                  <a:srgbClr val="888888"/>
                </a:solidFill>
              </a:defRPr>
            </a:lvl2pPr>
            <a:lvl3pPr marL="0" indent="914411">
              <a:buSzTx/>
              <a:buFontTx/>
              <a:buNone/>
              <a:defRPr sz="2400">
                <a:solidFill>
                  <a:srgbClr val="888888"/>
                </a:solidFill>
              </a:defRPr>
            </a:lvl3pPr>
            <a:lvl4pPr marL="0" indent="1371617">
              <a:buSzTx/>
              <a:buFontTx/>
              <a:buNone/>
              <a:defRPr sz="2400">
                <a:solidFill>
                  <a:srgbClr val="888888"/>
                </a:solidFill>
              </a:defRPr>
            </a:lvl4pPr>
            <a:lvl5pPr marL="0" indent="1828823">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콘텐츠 2개">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1"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비교">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2" cy="1325563"/>
          </a:xfrm>
          <a:prstGeom prst="rect">
            <a:avLst/>
          </a:prstGeom>
        </p:spPr>
        <p:txBody>
          <a:bodyPr/>
          <a:lstStyle/>
          <a:p>
            <a:r>
              <a:t>Title Text</a:t>
            </a:r>
          </a:p>
        </p:txBody>
      </p:sp>
      <p:sp>
        <p:nvSpPr>
          <p:cNvPr id="48" name="Body Level One…"/>
          <p:cNvSpPr txBox="1">
            <a:spLocks noGrp="1"/>
          </p:cNvSpPr>
          <p:nvPr>
            <p:ph type="body" sz="quarter" idx="1"/>
          </p:nvPr>
        </p:nvSpPr>
        <p:spPr>
          <a:xfrm>
            <a:off x="839789" y="1681163"/>
            <a:ext cx="5157788" cy="823913"/>
          </a:xfrm>
          <a:prstGeom prst="rect">
            <a:avLst/>
          </a:prstGeom>
        </p:spPr>
        <p:txBody>
          <a:bodyPr anchor="b"/>
          <a:lstStyle>
            <a:lvl1pPr marL="0" indent="0">
              <a:buSzTx/>
              <a:buFontTx/>
              <a:buNone/>
              <a:defRPr sz="2400" b="1"/>
            </a:lvl1pPr>
            <a:lvl2pPr marL="0" indent="457206">
              <a:buSzTx/>
              <a:buFontTx/>
              <a:buNone/>
              <a:defRPr sz="2400" b="1"/>
            </a:lvl2pPr>
            <a:lvl3pPr marL="0" indent="914411">
              <a:buSzTx/>
              <a:buFontTx/>
              <a:buNone/>
              <a:defRPr sz="2400" b="1"/>
            </a:lvl3pPr>
            <a:lvl4pPr marL="0" indent="1371617">
              <a:buSzTx/>
              <a:buFontTx/>
              <a:buNone/>
              <a:defRPr sz="2400" b="1"/>
            </a:lvl4pPr>
            <a:lvl5pPr marL="0" indent="1828823">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텍스트 개체 틀 4"/>
          <p:cNvSpPr>
            <a:spLocks noGrp="1"/>
          </p:cNvSpPr>
          <p:nvPr>
            <p:ph type="body" sz="quarter" idx="13"/>
          </p:nvPr>
        </p:nvSpPr>
        <p:spPr>
          <a:xfrm>
            <a:off x="6172202" y="1681163"/>
            <a:ext cx="5183188" cy="823913"/>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제목만">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빈 화면">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캡션 있는 콘텐츠">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9" y="457200"/>
            <a:ext cx="393223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8" y="987425"/>
            <a:ext cx="6172201" cy="4873625"/>
          </a:xfrm>
          <a:prstGeom prst="rect">
            <a:avLst/>
          </a:prstGeom>
        </p:spPr>
        <p:txBody>
          <a:bodyPr/>
          <a:lstStyle>
            <a:lvl1pPr>
              <a:defRPr sz="3200"/>
            </a:lvl1pPr>
            <a:lvl2pPr marL="718466" indent="-261260">
              <a:defRPr sz="3200"/>
            </a:lvl2pPr>
            <a:lvl3pPr marL="1219215" indent="-304804">
              <a:defRPr sz="3200"/>
            </a:lvl3pPr>
            <a:lvl4pPr marL="1737382" indent="-365765">
              <a:defRPr sz="3200"/>
            </a:lvl4pPr>
            <a:lvl5pPr marL="2194587" indent="-365765">
              <a:defRPr sz="3200"/>
            </a:lvl5pPr>
          </a:lstStyle>
          <a:p>
            <a:r>
              <a:t>Body Level One</a:t>
            </a:r>
          </a:p>
          <a:p>
            <a:pPr lvl="1"/>
            <a:r>
              <a:t>Body Level Two</a:t>
            </a:r>
          </a:p>
          <a:p>
            <a:pPr lvl="2"/>
            <a:r>
              <a:t>Body Level Three</a:t>
            </a:r>
          </a:p>
          <a:p>
            <a:pPr lvl="3"/>
            <a:r>
              <a:t>Body Level Four</a:t>
            </a:r>
          </a:p>
          <a:p>
            <a:pPr lvl="4"/>
            <a:r>
              <a:t>Body Level Five</a:t>
            </a:r>
          </a:p>
        </p:txBody>
      </p:sp>
      <p:sp>
        <p:nvSpPr>
          <p:cNvPr id="74" name="텍스트 개체 틀 3"/>
          <p:cNvSpPr>
            <a:spLocks noGrp="1"/>
          </p:cNvSpPr>
          <p:nvPr>
            <p:ph type="body" sz="quarter" idx="13"/>
          </p:nvPr>
        </p:nvSpPr>
        <p:spPr>
          <a:xfrm>
            <a:off x="839789" y="2057400"/>
            <a:ext cx="3932238" cy="3811588"/>
          </a:xfrm>
          <a:prstGeom prst="rect">
            <a:avLst/>
          </a:prstGeom>
        </p:spPr>
        <p:txBody>
          <a:bodyPr/>
          <a:lstStyle>
            <a:lvl1pPr marL="0" indent="0">
              <a:buSzTx/>
              <a:buFontTx/>
              <a:buNone/>
              <a:defRPr sz="1600"/>
            </a:lvl1p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캡션 있는 그림">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9" y="457200"/>
            <a:ext cx="3932238" cy="1600200"/>
          </a:xfrm>
          <a:prstGeom prst="rect">
            <a:avLst/>
          </a:prstGeom>
        </p:spPr>
        <p:txBody>
          <a:bodyPr anchor="b"/>
          <a:lstStyle>
            <a:lvl1pPr>
              <a:defRPr sz="3200"/>
            </a:lvl1pPr>
          </a:lstStyle>
          <a:p>
            <a:r>
              <a:t>Title Text</a:t>
            </a:r>
          </a:p>
        </p:txBody>
      </p:sp>
      <p:sp>
        <p:nvSpPr>
          <p:cNvPr id="83" name="그림 개체 틀 2"/>
          <p:cNvSpPr>
            <a:spLocks noGrp="1"/>
          </p:cNvSpPr>
          <p:nvPr>
            <p:ph type="pic" sz="half" idx="13"/>
          </p:nvPr>
        </p:nvSpPr>
        <p:spPr>
          <a:xfrm>
            <a:off x="5183188"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9" y="2057400"/>
            <a:ext cx="3932238" cy="3811588"/>
          </a:xfrm>
          <a:prstGeom prst="rect">
            <a:avLst/>
          </a:prstGeom>
        </p:spPr>
        <p:txBody>
          <a:bodyPr/>
          <a:lstStyle>
            <a:lvl1pPr marL="0" indent="0">
              <a:buSzTx/>
              <a:buFontTx/>
              <a:buNone/>
              <a:defRPr sz="1600"/>
            </a:lvl1pPr>
            <a:lvl2pPr marL="0" indent="457206">
              <a:buSzTx/>
              <a:buFontTx/>
              <a:buNone/>
              <a:defRPr sz="1600"/>
            </a:lvl2pPr>
            <a:lvl3pPr marL="0" indent="914411">
              <a:buSzTx/>
              <a:buFontTx/>
              <a:buNone/>
              <a:defRPr sz="1600"/>
            </a:lvl3pPr>
            <a:lvl4pPr marL="0" indent="1371617">
              <a:buSzTx/>
              <a:buFontTx/>
              <a:buNone/>
              <a:defRPr sz="1600"/>
            </a:lvl4pPr>
            <a:lvl5pPr marL="0" indent="1828823">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2"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2"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69111" y="6400413"/>
            <a:ext cx="284691" cy="276999"/>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dt="0"/>
  <p:txStyles>
    <p:titleStyle>
      <a:lvl1pPr marL="0" marR="0" indent="0" algn="l" defTabSz="914411"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맑은 고딕"/>
        </a:defRPr>
      </a:lvl1pPr>
      <a:lvl2pPr marL="0" marR="0" indent="0" algn="l" defTabSz="914411"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맑은 고딕"/>
        </a:defRPr>
      </a:lvl2pPr>
      <a:lvl3pPr marL="0" marR="0" indent="0" algn="l" defTabSz="914411"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맑은 고딕"/>
        </a:defRPr>
      </a:lvl3pPr>
      <a:lvl4pPr marL="0" marR="0" indent="0" algn="l" defTabSz="914411"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맑은 고딕"/>
        </a:defRPr>
      </a:lvl4pPr>
      <a:lvl5pPr marL="0" marR="0" indent="0" algn="l" defTabSz="914411"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맑은 고딕"/>
        </a:defRPr>
      </a:lvl5pPr>
      <a:lvl6pPr marL="0" marR="0" indent="0" algn="l" defTabSz="914411"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맑은 고딕"/>
        </a:defRPr>
      </a:lvl6pPr>
      <a:lvl7pPr marL="0" marR="0" indent="0" algn="l" defTabSz="914411"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맑은 고딕"/>
        </a:defRPr>
      </a:lvl7pPr>
      <a:lvl8pPr marL="0" marR="0" indent="0" algn="l" defTabSz="914411"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맑은 고딕"/>
        </a:defRPr>
      </a:lvl8pPr>
      <a:lvl9pPr marL="0" marR="0" indent="0" algn="l" defTabSz="914411"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맑은 고딕"/>
        </a:defRPr>
      </a:lvl9pPr>
    </p:titleStyle>
    <p:bodyStyle>
      <a:lvl1pPr marL="228604" marR="0" indent="-228604" algn="l" defTabSz="914411" rtl="0" latinLnBrk="0">
        <a:lnSpc>
          <a:spcPct val="90000"/>
        </a:lnSpc>
        <a:spcBef>
          <a:spcPts val="1001"/>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맑은 고딕"/>
        </a:defRPr>
      </a:lvl1pPr>
      <a:lvl2pPr marL="723909" marR="0" indent="-266704" algn="l" defTabSz="914411" rtl="0" latinLnBrk="0">
        <a:lnSpc>
          <a:spcPct val="90000"/>
        </a:lnSpc>
        <a:spcBef>
          <a:spcPts val="1001"/>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맑은 고딕"/>
        </a:defRPr>
      </a:lvl2pPr>
      <a:lvl3pPr marL="1234455" marR="0" indent="-320043" algn="l" defTabSz="914411" rtl="0" latinLnBrk="0">
        <a:lnSpc>
          <a:spcPct val="90000"/>
        </a:lnSpc>
        <a:spcBef>
          <a:spcPts val="1001"/>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맑은 고딕"/>
        </a:defRPr>
      </a:lvl3pPr>
      <a:lvl4pPr marL="1727222" marR="0" indent="-355604" algn="l" defTabSz="914411" rtl="0" latinLnBrk="0">
        <a:lnSpc>
          <a:spcPct val="90000"/>
        </a:lnSpc>
        <a:spcBef>
          <a:spcPts val="1001"/>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맑은 고딕"/>
        </a:defRPr>
      </a:lvl4pPr>
      <a:lvl5pPr marL="2184427" marR="0" indent="-355604" algn="l" defTabSz="914411" rtl="0" latinLnBrk="0">
        <a:lnSpc>
          <a:spcPct val="90000"/>
        </a:lnSpc>
        <a:spcBef>
          <a:spcPts val="1001"/>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맑은 고딕"/>
        </a:defRPr>
      </a:lvl5pPr>
      <a:lvl6pPr marL="2641633" marR="0" indent="-355604" algn="l" defTabSz="914411" rtl="0" latinLnBrk="0">
        <a:lnSpc>
          <a:spcPct val="90000"/>
        </a:lnSpc>
        <a:spcBef>
          <a:spcPts val="1001"/>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맑은 고딕"/>
        </a:defRPr>
      </a:lvl6pPr>
      <a:lvl7pPr marL="3098839" marR="0" indent="-355604" algn="l" defTabSz="914411" rtl="0" latinLnBrk="0">
        <a:lnSpc>
          <a:spcPct val="90000"/>
        </a:lnSpc>
        <a:spcBef>
          <a:spcPts val="1001"/>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맑은 고딕"/>
        </a:defRPr>
      </a:lvl7pPr>
      <a:lvl8pPr marL="3556044" marR="0" indent="-355604" algn="l" defTabSz="914411" rtl="0" latinLnBrk="0">
        <a:lnSpc>
          <a:spcPct val="90000"/>
        </a:lnSpc>
        <a:spcBef>
          <a:spcPts val="1001"/>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맑은 고딕"/>
        </a:defRPr>
      </a:lvl8pPr>
      <a:lvl9pPr marL="4013250" marR="0" indent="-355604" algn="l" defTabSz="914411" rtl="0" latinLnBrk="0">
        <a:lnSpc>
          <a:spcPct val="90000"/>
        </a:lnSpc>
        <a:spcBef>
          <a:spcPts val="1001"/>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맑은 고딕"/>
        </a:defRPr>
      </a:lvl9pPr>
    </p:bodyStyle>
    <p:otherStyle>
      <a:lvl1pPr marL="0" marR="0" indent="0" algn="r" defTabSz="91441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1pPr>
      <a:lvl2pPr marL="0" marR="0" indent="457206" algn="r" defTabSz="91441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2pPr>
      <a:lvl3pPr marL="0" marR="0" indent="914411" algn="r" defTabSz="91441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3pPr>
      <a:lvl4pPr marL="0" marR="0" indent="1371617" algn="r" defTabSz="91441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4pPr>
      <a:lvl5pPr marL="0" marR="0" indent="1828823" algn="r" defTabSz="91441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5pPr>
      <a:lvl6pPr marL="0" marR="0" indent="2286029" algn="r" defTabSz="91441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6pPr>
      <a:lvl7pPr marL="0" marR="0" indent="2743234" algn="r" defTabSz="91441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7pPr>
      <a:lvl8pPr marL="0" marR="0" indent="3200440" algn="r" defTabSz="91441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8pPr>
      <a:lvl9pPr marL="0" marR="0" indent="3657646" algn="r" defTabSz="914411"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맑은 고딕"/>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usiness card&#10;&#10;Description automatically generated with medium confidence">
            <a:extLst>
              <a:ext uri="{FF2B5EF4-FFF2-40B4-BE49-F238E27FC236}">
                <a16:creationId xmlns:a16="http://schemas.microsoft.com/office/drawing/2014/main" id="{A5751BA7-BFEA-A3D5-7FEE-BCB731C56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66A353E6-1824-C593-8A5E-07995B304656}"/>
              </a:ext>
            </a:extLst>
          </p:cNvPr>
          <p:cNvSpPr>
            <a:spLocks noGrp="1"/>
          </p:cNvSpPr>
          <p:nvPr>
            <p:ph type="sldNum" sz="quarter" idx="2"/>
          </p:nvPr>
        </p:nvSpPr>
        <p:spPr/>
        <p:txBody>
          <a:bodyPr/>
          <a:lstStyle/>
          <a:p>
            <a:fld id="{86CB4B4D-7CA3-9044-876B-883B54F8677D}" type="slidenum">
              <a:rPr lang="en-US" smtClean="0"/>
              <a:t>1</a:t>
            </a:fld>
            <a:endParaRPr lang="en-US"/>
          </a:p>
        </p:txBody>
      </p:sp>
      <p:sp>
        <p:nvSpPr>
          <p:cNvPr id="7" name="직사각형 4">
            <a:extLst>
              <a:ext uri="{FF2B5EF4-FFF2-40B4-BE49-F238E27FC236}">
                <a16:creationId xmlns:a16="http://schemas.microsoft.com/office/drawing/2014/main" id="{E694757D-2BC0-587C-2B18-3DBE37C464EB}"/>
              </a:ext>
            </a:extLst>
          </p:cNvPr>
          <p:cNvSpPr txBox="1"/>
          <p:nvPr/>
        </p:nvSpPr>
        <p:spPr>
          <a:xfrm>
            <a:off x="3372020" y="323850"/>
            <a:ext cx="5447964" cy="92345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5400" b="1" spc="50">
                <a:ln w="12700">
                  <a:solidFill>
                    <a:srgbClr val="63A637"/>
                  </a:solidFill>
                </a:ln>
                <a:solidFill>
                  <a:srgbClr val="FEFEFE"/>
                </a:solidFill>
              </a:defRPr>
            </a:lvl1pPr>
          </a:lstStyle>
          <a:p>
            <a:r>
              <a:rPr sz="5401" dirty="0">
                <a:ln w="12700">
                  <a:solidFill>
                    <a:srgbClr val="92D050"/>
                  </a:solidFill>
                </a:ln>
                <a:solidFill>
                  <a:schemeClr val="tx1"/>
                </a:solidFill>
              </a:rPr>
              <a:t>BASIC MANUAL</a:t>
            </a:r>
          </a:p>
        </p:txBody>
      </p:sp>
    </p:spTree>
    <p:extLst>
      <p:ext uri="{BB962C8B-B14F-4D97-AF65-F5344CB8AC3E}">
        <p14:creationId xmlns:p14="http://schemas.microsoft.com/office/powerpoint/2010/main" val="381797205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10CD0EB3-A207-99DB-81BC-DA50C4BF9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직사각형 12"/>
          <p:cNvSpPr/>
          <p:nvPr/>
        </p:nvSpPr>
        <p:spPr>
          <a:xfrm>
            <a:off x="1838326" y="2329872"/>
            <a:ext cx="5324475" cy="369458"/>
          </a:xfrm>
          <a:prstGeom prst="rect">
            <a:avLst/>
          </a:prstGeom>
          <a:solidFill>
            <a:srgbClr val="FEEEBD"/>
          </a:solidFill>
          <a:ln w="12700" cap="flat">
            <a:solidFill>
              <a:srgbClr val="FEEEBD"/>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11"/>
            <a:endParaRPr lang="ko-KR" altLang="en-US" sz="1801" dirty="0"/>
          </a:p>
        </p:txBody>
      </p:sp>
      <p:sp>
        <p:nvSpPr>
          <p:cNvPr id="10" name="직사각형 9"/>
          <p:cNvSpPr/>
          <p:nvPr/>
        </p:nvSpPr>
        <p:spPr>
          <a:xfrm>
            <a:off x="711142" y="2717154"/>
            <a:ext cx="599350" cy="461663"/>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11"/>
            <a:r>
              <a:rPr lang="en-US" altLang="ko-KR" sz="2400" b="1" dirty="0">
                <a:solidFill>
                  <a:srgbClr val="FF0000"/>
                </a:solidFill>
              </a:rPr>
              <a:t>1</a:t>
            </a:r>
            <a:endParaRPr lang="ko-KR" altLang="en-US" sz="2400" b="1" dirty="0">
              <a:solidFill>
                <a:srgbClr val="FF0000"/>
              </a:solidFill>
            </a:endParaRPr>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334" y="1168583"/>
            <a:ext cx="5103932" cy="3558807"/>
          </a:xfrm>
          <a:prstGeom prst="rect">
            <a:avLst/>
          </a:prstGeom>
        </p:spPr>
      </p:pic>
      <p:cxnSp>
        <p:nvCxnSpPr>
          <p:cNvPr id="9" name="꺾인 연결선 8"/>
          <p:cNvCxnSpPr>
            <a:stCxn id="10" idx="3"/>
            <a:endCxn id="7" idx="1"/>
          </p:cNvCxnSpPr>
          <p:nvPr/>
        </p:nvCxnSpPr>
        <p:spPr>
          <a:xfrm>
            <a:off x="1310492" y="2947986"/>
            <a:ext cx="1909842" cy="1"/>
          </a:xfrm>
          <a:prstGeom prst="bentConnector3">
            <a:avLst>
              <a:gd name="adj1" fmla="val 50000"/>
            </a:avLst>
          </a:prstGeom>
          <a:noFill/>
          <a:ln w="28575"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33" name="직사각형 9"/>
          <p:cNvGrpSpPr/>
          <p:nvPr/>
        </p:nvGrpSpPr>
        <p:grpSpPr>
          <a:xfrm>
            <a:off x="3220335" y="6222815"/>
            <a:ext cx="5074479" cy="381003"/>
            <a:chOff x="0" y="2923"/>
            <a:chExt cx="4601701" cy="381001"/>
          </a:xfrm>
        </p:grpSpPr>
        <p:sp>
          <p:nvSpPr>
            <p:cNvPr id="34"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35"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
        <p:nvSpPr>
          <p:cNvPr id="5" name="직사각형 4"/>
          <p:cNvSpPr/>
          <p:nvPr/>
        </p:nvSpPr>
        <p:spPr>
          <a:xfrm>
            <a:off x="3220334" y="4890328"/>
            <a:ext cx="5074480" cy="1169549"/>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11"/>
            <a:r>
              <a:rPr lang="en-US" altLang="ko-KR" sz="1000" b="1" dirty="0"/>
              <a:t>Press on PASSWORD “1” to display the following window and create your PASSWORD.</a:t>
            </a:r>
          </a:p>
          <a:p>
            <a:pPr algn="ctr"/>
            <a:endParaRPr lang="en-US" altLang="ko-KR" sz="1000" b="1" dirty="0">
              <a:solidFill>
                <a:srgbClr val="FF0000"/>
              </a:solidFill>
            </a:endParaRPr>
          </a:p>
          <a:p>
            <a:pPr algn="ctr"/>
            <a:r>
              <a:rPr lang="en-US" altLang="ko-KR" sz="1000" b="1" dirty="0">
                <a:solidFill>
                  <a:srgbClr val="FF0000"/>
                </a:solidFill>
              </a:rPr>
              <a:t>※CAUTION※</a:t>
            </a:r>
          </a:p>
          <a:p>
            <a:pPr algn="ctr" defTabSz="914411"/>
            <a:endParaRPr lang="en-US" altLang="ko-KR" sz="1000" b="1" dirty="0">
              <a:solidFill>
                <a:srgbClr val="FF0000"/>
              </a:solidFill>
            </a:endParaRPr>
          </a:p>
          <a:p>
            <a:pPr algn="ctr" defTabSz="914411"/>
            <a:r>
              <a:rPr lang="en-US" altLang="ko-KR" sz="1000" b="1" dirty="0"/>
              <a:t>PASSWORD must be at least 7 characters, You must start with a letter and contain at least 1 number.</a:t>
            </a:r>
            <a:endParaRPr lang="ko-KR" altLang="en-US" sz="1000" b="1" dirty="0"/>
          </a:p>
        </p:txBody>
      </p:sp>
      <p:sp>
        <p:nvSpPr>
          <p:cNvPr id="2" name="슬라이드 번호 개체 틀 1"/>
          <p:cNvSpPr>
            <a:spLocks noGrp="1"/>
          </p:cNvSpPr>
          <p:nvPr>
            <p:ph type="sldNum" sz="quarter" idx="2"/>
          </p:nvPr>
        </p:nvSpPr>
        <p:spPr>
          <a:xfrm>
            <a:off x="11091553" y="13119360"/>
            <a:ext cx="262249" cy="276999"/>
          </a:xfrm>
        </p:spPr>
        <p:txBody>
          <a:bodyPr/>
          <a:lstStyle/>
          <a:p>
            <a:fld id="{86CB4B4D-7CA3-9044-876B-883B54F8677D}" type="slidenum">
              <a:rPr lang="en-US" smtClean="0"/>
              <a:t>10</a:t>
            </a:fld>
            <a:endParaRPr lang="en-US"/>
          </a:p>
        </p:txBody>
      </p:sp>
      <p:sp>
        <p:nvSpPr>
          <p:cNvPr id="3" name="슬라이드 번호 개체 틀 4">
            <a:extLst>
              <a:ext uri="{FF2B5EF4-FFF2-40B4-BE49-F238E27FC236}">
                <a16:creationId xmlns:a16="http://schemas.microsoft.com/office/drawing/2014/main" id="{84048037-AB94-FF15-7F57-3D86249D200F}"/>
              </a:ext>
            </a:extLst>
          </p:cNvPr>
          <p:cNvSpPr txBox="1">
            <a:spLocks/>
          </p:cNvSpPr>
          <p:nvPr/>
        </p:nvSpPr>
        <p:spPr>
          <a:xfrm>
            <a:off x="11176508" y="6400413"/>
            <a:ext cx="177291"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9pPr>
          </a:lstStyle>
          <a:p>
            <a:fld id="{86CB4B4D-7CA3-9044-876B-883B54F8677D}" type="slidenum">
              <a:rPr lang="en-US" smtClean="0"/>
              <a:pPr/>
              <a:t>10</a:t>
            </a:fld>
            <a:endParaRPr lang="en-US" dirty="0"/>
          </a:p>
        </p:txBody>
      </p:sp>
    </p:spTree>
    <p:extLst>
      <p:ext uri="{BB962C8B-B14F-4D97-AF65-F5344CB8AC3E}">
        <p14:creationId xmlns:p14="http://schemas.microsoft.com/office/powerpoint/2010/main" val="78487055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897AB86D-16AC-9865-604E-860485B30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9"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11</a:t>
            </a:fld>
            <a:endParaRPr dirty="0"/>
          </a:p>
        </p:txBody>
      </p:sp>
      <p:sp>
        <p:nvSpPr>
          <p:cNvPr id="221" name="직사각형 6"/>
          <p:cNvSpPr/>
          <p:nvPr/>
        </p:nvSpPr>
        <p:spPr>
          <a:xfrm>
            <a:off x="7629525" y="3162299"/>
            <a:ext cx="904875" cy="495300"/>
          </a:xfrm>
          <a:prstGeom prst="rect">
            <a:avLst/>
          </a:prstGeom>
          <a:ln w="28575">
            <a:solidFill>
              <a:srgbClr val="FF0000"/>
            </a:solidFill>
            <a:miter/>
          </a:ln>
        </p:spPr>
        <p:txBody>
          <a:bodyPr lIns="45719" rIns="45719" anchor="ctr"/>
          <a:lstStyle/>
          <a:p>
            <a:pPr algn="ctr">
              <a:defRPr>
                <a:solidFill>
                  <a:srgbClr val="FFFFFF"/>
                </a:solidFill>
              </a:defRPr>
            </a:pPr>
            <a:endParaRPr sz="1801" dirty="0"/>
          </a:p>
        </p:txBody>
      </p:sp>
      <p:grpSp>
        <p:nvGrpSpPr>
          <p:cNvPr id="224" name="직사각형 7"/>
          <p:cNvGrpSpPr/>
          <p:nvPr/>
        </p:nvGrpSpPr>
        <p:grpSpPr>
          <a:xfrm>
            <a:off x="3207395" y="4435822"/>
            <a:ext cx="5777214" cy="738662"/>
            <a:chOff x="0" y="-18749"/>
            <a:chExt cx="4657727" cy="639994"/>
          </a:xfrm>
        </p:grpSpPr>
        <p:sp>
          <p:nvSpPr>
            <p:cNvPr id="222" name="Rectangle"/>
            <p:cNvSpPr/>
            <p:nvPr/>
          </p:nvSpPr>
          <p:spPr>
            <a:xfrm>
              <a:off x="0" y="10737"/>
              <a:ext cx="4657727" cy="58102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dirty="0"/>
            </a:p>
          </p:txBody>
        </p:sp>
        <p:sp>
          <p:nvSpPr>
            <p:cNvPr id="223" name="E-MAIL. 주소를 넣어주시면 VOID, RETURN, DISCOUNT 주요 기능들이 메일로 들어갑니다."/>
            <p:cNvSpPr txBox="1"/>
            <p:nvPr/>
          </p:nvSpPr>
          <p:spPr>
            <a:xfrm>
              <a:off x="0" y="-18749"/>
              <a:ext cx="4657727" cy="6399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600"/>
              </a:pPr>
              <a:r>
                <a:rPr lang="en-US" sz="1400" b="1" dirty="0"/>
                <a:t>Enter your “EMAIL” address if you would like to receive reports, such as SALES REPORT, VOID, RETURN, and DISCOUNT.                      “Will be sent via e-mail.”</a:t>
              </a:r>
              <a:endParaRPr sz="1400" b="1" dirty="0"/>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D1A7ADF-36A1-2C62-384F-42E2268BB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9" name="직사각형 4"/>
          <p:cNvSpPr/>
          <p:nvPr/>
        </p:nvSpPr>
        <p:spPr>
          <a:xfrm>
            <a:off x="66676" y="685800"/>
            <a:ext cx="5829300" cy="215900"/>
          </a:xfrm>
          <a:prstGeom prst="rect">
            <a:avLst/>
          </a:prstGeom>
          <a:ln w="38100">
            <a:solidFill>
              <a:srgbClr val="FF0000"/>
            </a:solidFill>
            <a:miter/>
          </a:ln>
        </p:spPr>
        <p:txBody>
          <a:bodyPr lIns="45719" rIns="45719" anchor="ctr"/>
          <a:lstStyle/>
          <a:p>
            <a:pPr algn="ctr">
              <a:defRPr>
                <a:solidFill>
                  <a:srgbClr val="FFFFFF"/>
                </a:solidFill>
              </a:defRPr>
            </a:pPr>
            <a:endParaRPr sz="1801"/>
          </a:p>
        </p:txBody>
      </p:sp>
      <p:grpSp>
        <p:nvGrpSpPr>
          <p:cNvPr id="232" name="직사각형 5"/>
          <p:cNvGrpSpPr/>
          <p:nvPr/>
        </p:nvGrpSpPr>
        <p:grpSpPr>
          <a:xfrm>
            <a:off x="2028825" y="1994291"/>
            <a:ext cx="4621710" cy="900917"/>
            <a:chOff x="0" y="0"/>
            <a:chExt cx="4621709" cy="900917"/>
          </a:xfrm>
        </p:grpSpPr>
        <p:sp>
          <p:nvSpPr>
            <p:cNvPr id="230" name="Rectangle"/>
            <p:cNvSpPr/>
            <p:nvPr/>
          </p:nvSpPr>
          <p:spPr>
            <a:xfrm>
              <a:off x="-1" y="0"/>
              <a:ext cx="4621711" cy="90091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500"/>
              </a:pPr>
              <a:endParaRPr sz="1500"/>
            </a:p>
          </p:txBody>
        </p:sp>
        <p:sp>
          <p:nvSpPr>
            <p:cNvPr id="231" name="USER  리스트를 볼 수 있습니다.…"/>
            <p:cNvSpPr txBox="1"/>
            <p:nvPr/>
          </p:nvSpPr>
          <p:spPr>
            <a:xfrm>
              <a:off x="-1" y="63959"/>
              <a:ext cx="4621711" cy="773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algn="ctr">
                <a:defRPr sz="1500"/>
              </a:pPr>
              <a:r>
                <a:rPr lang="en-US" sz="1500" dirty="0"/>
                <a:t>You may see ALL existing USERS on USER LIST tab.</a:t>
              </a:r>
              <a:endParaRPr sz="1500" dirty="0">
                <a:solidFill>
                  <a:srgbClr val="FFFFFF"/>
                </a:solidFill>
              </a:endParaRPr>
            </a:p>
            <a:p>
              <a:pPr algn="ctr">
                <a:defRPr sz="1500"/>
              </a:pPr>
              <a:r>
                <a:rPr lang="en-US" sz="1500" dirty="0"/>
                <a:t>To MODIFY GRP press on the USER you would like to modify</a:t>
              </a:r>
              <a:r>
                <a:rPr sz="1500" dirty="0"/>
                <a:t>. (</a:t>
              </a:r>
              <a:r>
                <a:rPr lang="en-US" sz="1500" b="1" dirty="0"/>
                <a:t>Please move on to the next chapter</a:t>
              </a:r>
              <a:r>
                <a:rPr sz="1500" b="1" dirty="0"/>
                <a:t>.</a:t>
              </a:r>
              <a:r>
                <a:rPr sz="1500" dirty="0"/>
                <a:t>)</a:t>
              </a:r>
            </a:p>
          </p:txBody>
        </p:sp>
      </p:grpSp>
      <p:sp>
        <p:nvSpPr>
          <p:cNvPr id="244" name="직선 화살표 연결선 7"/>
          <p:cNvSpPr/>
          <p:nvPr/>
        </p:nvSpPr>
        <p:spPr>
          <a:xfrm>
            <a:off x="3085814" y="920749"/>
            <a:ext cx="878028" cy="10671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6350">
            <a:solidFill>
              <a:srgbClr val="000000"/>
            </a:solidFill>
            <a:miter/>
            <a:tailEnd type="triangle"/>
          </a:ln>
        </p:spPr>
        <p:txBody>
          <a:bodyPr/>
          <a:lstStyle/>
          <a:p>
            <a:endParaRPr sz="1801"/>
          </a:p>
        </p:txBody>
      </p:sp>
      <p:sp>
        <p:nvSpPr>
          <p:cNvPr id="234" name="직사각형 11"/>
          <p:cNvSpPr/>
          <p:nvPr/>
        </p:nvSpPr>
        <p:spPr>
          <a:xfrm>
            <a:off x="10511625" y="1092200"/>
            <a:ext cx="689778" cy="323132"/>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grpSp>
        <p:nvGrpSpPr>
          <p:cNvPr id="237" name="직사각형 12"/>
          <p:cNvGrpSpPr/>
          <p:nvPr/>
        </p:nvGrpSpPr>
        <p:grpSpPr>
          <a:xfrm>
            <a:off x="7680325" y="2742916"/>
            <a:ext cx="3987801" cy="584773"/>
            <a:chOff x="0" y="-63785"/>
            <a:chExt cx="3987800" cy="584773"/>
          </a:xfrm>
        </p:grpSpPr>
        <p:sp>
          <p:nvSpPr>
            <p:cNvPr id="235" name="Rectangle"/>
            <p:cNvSpPr/>
            <p:nvPr/>
          </p:nvSpPr>
          <p:spPr>
            <a:xfrm>
              <a:off x="0" y="0"/>
              <a:ext cx="3987800" cy="457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600"/>
              </a:pPr>
              <a:endParaRPr sz="1600"/>
            </a:p>
          </p:txBody>
        </p:sp>
        <p:sp>
          <p:nvSpPr>
            <p:cNvPr id="236" name="ADD USER로 직원 코드를 만들어 줍니다."/>
            <p:cNvSpPr txBox="1"/>
            <p:nvPr/>
          </p:nvSpPr>
          <p:spPr>
            <a:xfrm>
              <a:off x="0" y="-63785"/>
              <a:ext cx="3987800" cy="584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600"/>
              </a:pPr>
              <a:r>
                <a:rPr lang="en-US" sz="1600" dirty="0"/>
                <a:t>Press on “ADD USER” to create new USER and EMPLOYEE CODE.</a:t>
              </a:r>
              <a:endParaRPr sz="1600" dirty="0"/>
            </a:p>
          </p:txBody>
        </p:sp>
      </p:grpSp>
      <p:sp>
        <p:nvSpPr>
          <p:cNvPr id="245" name="직선 화살표 연결선 14"/>
          <p:cNvSpPr/>
          <p:nvPr/>
        </p:nvSpPr>
        <p:spPr>
          <a:xfrm>
            <a:off x="9830146" y="1421606"/>
            <a:ext cx="914983" cy="137874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6350">
            <a:solidFill>
              <a:srgbClr val="000000"/>
            </a:solidFill>
            <a:miter/>
            <a:tailEnd type="triangle"/>
          </a:ln>
        </p:spPr>
        <p:txBody>
          <a:bodyPr/>
          <a:lstStyle/>
          <a:p>
            <a:endParaRPr sz="1801"/>
          </a:p>
        </p:txBody>
      </p:sp>
      <p:sp>
        <p:nvSpPr>
          <p:cNvPr id="239" name="슬라이드 번호 개체 틀 2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12</a:t>
            </a:fld>
            <a:endParaRPr dirty="0"/>
          </a:p>
        </p:txBody>
      </p:sp>
      <p:grpSp>
        <p:nvGrpSpPr>
          <p:cNvPr id="242" name="직사각형 1"/>
          <p:cNvGrpSpPr/>
          <p:nvPr/>
        </p:nvGrpSpPr>
        <p:grpSpPr>
          <a:xfrm>
            <a:off x="1595439" y="3789363"/>
            <a:ext cx="9001125" cy="2000251"/>
            <a:chOff x="0" y="0"/>
            <a:chExt cx="9001125" cy="2000250"/>
          </a:xfrm>
        </p:grpSpPr>
        <p:sp>
          <p:nvSpPr>
            <p:cNvPr id="240" name="Rectangle"/>
            <p:cNvSpPr/>
            <p:nvPr/>
          </p:nvSpPr>
          <p:spPr>
            <a:xfrm>
              <a:off x="0" y="0"/>
              <a:ext cx="9001125" cy="2000250"/>
            </a:xfrm>
            <a:prstGeom prst="rect">
              <a:avLst/>
            </a:prstGeom>
            <a:noFill/>
            <a:ln w="19050" cap="flat">
              <a:solidFill>
                <a:srgbClr val="FF0000"/>
              </a:solidFill>
              <a:prstDash val="solid"/>
              <a:miter lim="800000"/>
            </a:ln>
            <a:effectLst/>
          </p:spPr>
          <p:txBody>
            <a:bodyPr wrap="square" lIns="45719" tIns="45719" rIns="45719" bIns="45719" numCol="1" anchor="ctr">
              <a:noAutofit/>
            </a:bodyPr>
            <a:lstStyle/>
            <a:p>
              <a:pPr algn="ctr">
                <a:defRPr b="1"/>
              </a:pPr>
              <a:endParaRPr sz="1801"/>
            </a:p>
          </p:txBody>
        </p:sp>
        <p:sp>
          <p:nvSpPr>
            <p:cNvPr id="241" name="직원을 각 7가지의 직책으로 나눌 수 있습니다.…"/>
            <p:cNvSpPr txBox="1"/>
            <p:nvPr/>
          </p:nvSpPr>
          <p:spPr>
            <a:xfrm>
              <a:off x="0" y="122580"/>
              <a:ext cx="9001125" cy="17550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b="1" dirty="0"/>
                <a:t>Employees and USERS are/can be divided into seven different type of positions.</a:t>
              </a:r>
              <a:endParaRPr sz="1801" b="1" dirty="0"/>
            </a:p>
            <a:p>
              <a:pPr algn="ctr">
                <a:defRPr>
                  <a:solidFill>
                    <a:srgbClr val="FF0000"/>
                  </a:solidFill>
                </a:defRPr>
              </a:pPr>
              <a:endParaRPr sz="1801" dirty="0"/>
            </a:p>
            <a:p>
              <a:pPr algn="ctr">
                <a:defRPr b="1">
                  <a:solidFill>
                    <a:srgbClr val="FF0000"/>
                  </a:solidFill>
                </a:defRPr>
              </a:pPr>
              <a:r>
                <a:rPr sz="1801" dirty="0"/>
                <a:t>※</a:t>
              </a:r>
              <a:r>
                <a:rPr lang="en-US" sz="1801" dirty="0"/>
                <a:t>CAUTION</a:t>
              </a:r>
              <a:r>
                <a:rPr sz="1801" dirty="0"/>
                <a:t>※</a:t>
              </a:r>
            </a:p>
            <a:p>
              <a:pPr algn="ctr">
                <a:defRPr b="1"/>
              </a:pPr>
              <a:r>
                <a:rPr lang="en-US" sz="1801" dirty="0"/>
                <a:t>Please be aware of adding and changing names of a USER. *FOR EXAMPLE* If you click on “MANAGER” then you “MODIFY GRP” and change the name of “MANAGER” to “CASHIER” the USER created will still be listed as a “MANAGER”. </a:t>
              </a:r>
              <a:endParaRPr sz="1801" dirty="0"/>
            </a:p>
          </p:txBody>
        </p:sp>
      </p:grpSp>
      <p:sp>
        <p:nvSpPr>
          <p:cNvPr id="246" name="꺾인 연결선 6"/>
          <p:cNvSpPr/>
          <p:nvPr/>
        </p:nvSpPr>
        <p:spPr>
          <a:xfrm>
            <a:off x="1330961" y="920751"/>
            <a:ext cx="1649730" cy="38684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773"/>
                </a:lnTo>
                <a:lnTo>
                  <a:pt x="0" y="2773"/>
                </a:lnTo>
                <a:lnTo>
                  <a:pt x="0" y="21600"/>
                </a:lnTo>
                <a:lnTo>
                  <a:pt x="3326" y="21600"/>
                </a:lnTo>
              </a:path>
            </a:pathLst>
          </a:custGeom>
          <a:ln w="19050">
            <a:solidFill>
              <a:srgbClr val="FF0000"/>
            </a:solidFill>
            <a:miter/>
            <a:tailEnd type="triangle"/>
          </a:ln>
        </p:spPr>
        <p:txBody>
          <a:bodyPr/>
          <a:lstStyle/>
          <a:p>
            <a:endParaRPr sz="1801"/>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99A0295B-033D-2BFC-A86D-FC60BCC68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9" name="제목 1"/>
          <p:cNvSpPr txBox="1">
            <a:spLocks noGrp="1"/>
          </p:cNvSpPr>
          <p:nvPr>
            <p:ph type="title"/>
          </p:nvPr>
        </p:nvSpPr>
        <p:spPr>
          <a:xfrm>
            <a:off x="838202" y="365127"/>
            <a:ext cx="10515600" cy="1325563"/>
          </a:xfrm>
          <a:prstGeom prst="rect">
            <a:avLst/>
          </a:prstGeom>
        </p:spPr>
        <p:txBody>
          <a:bodyPr/>
          <a:lstStyle/>
          <a:p>
            <a:r>
              <a:t>`</a:t>
            </a:r>
          </a:p>
        </p:txBody>
      </p:sp>
      <p:sp>
        <p:nvSpPr>
          <p:cNvPr id="251" name="슬라이드 번호 개체 틀 19"/>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13</a:t>
            </a:fld>
            <a:endParaRPr/>
          </a:p>
        </p:txBody>
      </p:sp>
      <p:grpSp>
        <p:nvGrpSpPr>
          <p:cNvPr id="254" name="직사각형 7"/>
          <p:cNvGrpSpPr/>
          <p:nvPr/>
        </p:nvGrpSpPr>
        <p:grpSpPr>
          <a:xfrm>
            <a:off x="9312551" y="1678010"/>
            <a:ext cx="2598844" cy="1413795"/>
            <a:chOff x="50786" y="157095"/>
            <a:chExt cx="2598844" cy="954617"/>
          </a:xfrm>
        </p:grpSpPr>
        <p:sp>
          <p:nvSpPr>
            <p:cNvPr id="252" name="Rectangle"/>
            <p:cNvSpPr/>
            <p:nvPr/>
          </p:nvSpPr>
          <p:spPr>
            <a:xfrm rot="20924680">
              <a:off x="50786" y="259594"/>
              <a:ext cx="2598844" cy="74961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400">
                  <a:solidFill>
                    <a:srgbClr val="FFFFFF"/>
                  </a:solidFill>
                </a:defRPr>
              </a:pPr>
              <a:endParaRPr sz="1401"/>
            </a:p>
          </p:txBody>
        </p:sp>
        <p:sp>
          <p:nvSpPr>
            <p:cNvPr id="253" name="USER리스트를 확인후 바꾸실 리스트를 클릭한다. MODIFY GRP 창을 열어 준다."/>
            <p:cNvSpPr txBox="1"/>
            <p:nvPr/>
          </p:nvSpPr>
          <p:spPr>
            <a:xfrm rot="20924680">
              <a:off x="50786" y="157095"/>
              <a:ext cx="2598844" cy="9546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400">
                  <a:solidFill>
                    <a:srgbClr val="FFFFFF"/>
                  </a:solidFill>
                </a:defRPr>
              </a:pPr>
              <a:r>
                <a:rPr lang="en-US" sz="1401" dirty="0"/>
                <a:t>Press on “MODIFY GRP” to grant access or to remove access on certain functions on any users on list.</a:t>
              </a:r>
              <a:endParaRPr sz="1401" dirty="0"/>
            </a:p>
          </p:txBody>
        </p:sp>
      </p:grpSp>
      <p:sp>
        <p:nvSpPr>
          <p:cNvPr id="255" name="직사각형 4"/>
          <p:cNvSpPr/>
          <p:nvPr/>
        </p:nvSpPr>
        <p:spPr>
          <a:xfrm>
            <a:off x="11277601" y="1085850"/>
            <a:ext cx="742949" cy="285749"/>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256" name="직선 화살표 연결선 6"/>
          <p:cNvSpPr/>
          <p:nvPr/>
        </p:nvSpPr>
        <p:spPr>
          <a:xfrm flipH="1">
            <a:off x="9001124" y="1400175"/>
            <a:ext cx="2638427" cy="523876"/>
          </a:xfrm>
          <a:prstGeom prst="line">
            <a:avLst/>
          </a:prstGeom>
          <a:ln w="6350">
            <a:solidFill>
              <a:srgbClr val="000000"/>
            </a:solidFill>
            <a:miter/>
            <a:tailEnd type="triangle"/>
          </a:ln>
        </p:spPr>
        <p:txBody>
          <a:bodyPr lIns="45719" rIns="45719"/>
          <a:lstStyle/>
          <a:p>
            <a:endParaRPr sz="1801"/>
          </a:p>
        </p:txBody>
      </p:sp>
      <p:grpSp>
        <p:nvGrpSpPr>
          <p:cNvPr id="259" name="직사각형 8"/>
          <p:cNvGrpSpPr/>
          <p:nvPr/>
        </p:nvGrpSpPr>
        <p:grpSpPr>
          <a:xfrm>
            <a:off x="200028" y="3091806"/>
            <a:ext cx="2933701" cy="3229863"/>
            <a:chOff x="0" y="-313370"/>
            <a:chExt cx="2933700" cy="2169822"/>
          </a:xfrm>
        </p:grpSpPr>
        <p:sp>
          <p:nvSpPr>
            <p:cNvPr id="257" name="Rectangle"/>
            <p:cNvSpPr/>
            <p:nvPr/>
          </p:nvSpPr>
          <p:spPr>
            <a:xfrm>
              <a:off x="0" y="4774"/>
              <a:ext cx="2933700" cy="153352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500">
                  <a:solidFill>
                    <a:srgbClr val="FFFFFF"/>
                  </a:solidFill>
                </a:defRPr>
              </a:pPr>
              <a:endParaRPr sz="1500"/>
            </a:p>
          </p:txBody>
        </p:sp>
        <p:sp>
          <p:nvSpPr>
            <p:cNvPr id="258" name="다음과 같이 직급에 맞는 기능을 부여한다. SALE, ORDER, PRODUCT, CUSTOMER…등등 색이 노란색으로 표시 되 있다.…"/>
            <p:cNvSpPr txBox="1"/>
            <p:nvPr/>
          </p:nvSpPr>
          <p:spPr>
            <a:xfrm>
              <a:off x="0" y="-313370"/>
              <a:ext cx="2933700" cy="21698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500">
                  <a:solidFill>
                    <a:srgbClr val="FFFFFF"/>
                  </a:solidFill>
                </a:defRPr>
              </a:pPr>
              <a:r>
                <a:rPr lang="en-US" sz="1500" dirty="0">
                  <a:solidFill>
                    <a:srgbClr val="FFFFFF"/>
                  </a:solidFill>
                </a:rPr>
                <a:t>These are the list of the functions that can be used by EMPLOYEES. SALE, ORDER, PRODUCT, CUSTOMER, EMPLOYEE, REPORT, SETUP, and SYSTEM. *If you press on “YELLOW” color check box, you will be able to use all functions in that current tab.</a:t>
              </a:r>
            </a:p>
          </p:txBody>
        </p:sp>
      </p:grpSp>
      <p:sp>
        <p:nvSpPr>
          <p:cNvPr id="260" name="직사각형 9"/>
          <p:cNvSpPr/>
          <p:nvPr/>
        </p:nvSpPr>
        <p:spPr>
          <a:xfrm>
            <a:off x="3352800" y="1828801"/>
            <a:ext cx="1238251" cy="295275"/>
          </a:xfrm>
          <a:prstGeom prst="rect">
            <a:avLst/>
          </a:prstGeom>
          <a:solidFill>
            <a:srgbClr val="FFFF00">
              <a:alpha val="43000"/>
            </a:srgbClr>
          </a:solidFill>
          <a:ln w="12700">
            <a:solidFill>
              <a:srgbClr val="FFFF00"/>
            </a:solidFill>
            <a:miter/>
          </a:ln>
        </p:spPr>
        <p:txBody>
          <a:bodyPr lIns="45719" rIns="45719" anchor="ctr"/>
          <a:lstStyle/>
          <a:p>
            <a:pPr algn="ctr">
              <a:defRPr>
                <a:solidFill>
                  <a:srgbClr val="FFFFFF"/>
                </a:solidFill>
              </a:defRPr>
            </a:pPr>
            <a:endParaRPr sz="1801"/>
          </a:p>
        </p:txBody>
      </p:sp>
      <p:sp>
        <p:nvSpPr>
          <p:cNvPr id="261" name="직사각형 10"/>
          <p:cNvSpPr/>
          <p:nvPr/>
        </p:nvSpPr>
        <p:spPr>
          <a:xfrm>
            <a:off x="4638633" y="1836752"/>
            <a:ext cx="1238251" cy="295276"/>
          </a:xfrm>
          <a:prstGeom prst="rect">
            <a:avLst/>
          </a:prstGeom>
          <a:solidFill>
            <a:srgbClr val="FFFF00">
              <a:alpha val="43000"/>
            </a:srgbClr>
          </a:solidFill>
          <a:ln w="12700">
            <a:solidFill>
              <a:srgbClr val="FFFF00"/>
            </a:solidFill>
            <a:miter/>
          </a:ln>
        </p:spPr>
        <p:txBody>
          <a:bodyPr lIns="45719" rIns="45719" anchor="ctr"/>
          <a:lstStyle/>
          <a:p>
            <a:pPr algn="ctr">
              <a:defRPr>
                <a:solidFill>
                  <a:srgbClr val="FFFFFF"/>
                </a:solidFill>
              </a:defRPr>
            </a:pPr>
            <a:endParaRPr sz="1801"/>
          </a:p>
        </p:txBody>
      </p:sp>
      <p:sp>
        <p:nvSpPr>
          <p:cNvPr id="262" name="직사각형 11"/>
          <p:cNvSpPr/>
          <p:nvPr/>
        </p:nvSpPr>
        <p:spPr>
          <a:xfrm>
            <a:off x="7210425" y="1844702"/>
            <a:ext cx="1238251" cy="295276"/>
          </a:xfrm>
          <a:prstGeom prst="rect">
            <a:avLst/>
          </a:prstGeom>
          <a:solidFill>
            <a:srgbClr val="FFFF00">
              <a:alpha val="43000"/>
            </a:srgbClr>
          </a:solidFill>
          <a:ln w="12700">
            <a:solidFill>
              <a:srgbClr val="FFFF00"/>
            </a:solidFill>
            <a:miter/>
          </a:ln>
        </p:spPr>
        <p:txBody>
          <a:bodyPr lIns="45719" rIns="45719" anchor="ctr"/>
          <a:lstStyle/>
          <a:p>
            <a:pPr algn="ctr">
              <a:defRPr>
                <a:solidFill>
                  <a:srgbClr val="FFFFFF"/>
                </a:solidFill>
              </a:defRPr>
            </a:pPr>
            <a:endParaRPr sz="1801"/>
          </a:p>
        </p:txBody>
      </p:sp>
      <p:sp>
        <p:nvSpPr>
          <p:cNvPr id="263" name="직사각형 13"/>
          <p:cNvSpPr/>
          <p:nvPr/>
        </p:nvSpPr>
        <p:spPr>
          <a:xfrm>
            <a:off x="5934915" y="1847369"/>
            <a:ext cx="1238251" cy="295276"/>
          </a:xfrm>
          <a:prstGeom prst="rect">
            <a:avLst/>
          </a:prstGeom>
          <a:solidFill>
            <a:srgbClr val="FFFF00">
              <a:alpha val="43000"/>
            </a:srgbClr>
          </a:solidFill>
          <a:ln w="12700">
            <a:solidFill>
              <a:srgbClr val="FFFF00"/>
            </a:solidFill>
            <a:miter/>
          </a:ln>
        </p:spPr>
        <p:txBody>
          <a:bodyPr lIns="45719" rIns="45719" anchor="ctr"/>
          <a:lstStyle/>
          <a:p>
            <a:pPr algn="ctr">
              <a:defRPr>
                <a:solidFill>
                  <a:srgbClr val="FFFFFF"/>
                </a:solidFill>
              </a:defRPr>
            </a:pPr>
            <a:endParaRPr sz="1801"/>
          </a:p>
        </p:txBody>
      </p:sp>
      <p:sp>
        <p:nvSpPr>
          <p:cNvPr id="264" name="직사각형 14"/>
          <p:cNvSpPr/>
          <p:nvPr/>
        </p:nvSpPr>
        <p:spPr>
          <a:xfrm>
            <a:off x="7220870" y="2929510"/>
            <a:ext cx="1313531" cy="295276"/>
          </a:xfrm>
          <a:prstGeom prst="rect">
            <a:avLst/>
          </a:prstGeom>
          <a:solidFill>
            <a:srgbClr val="FFFF00">
              <a:alpha val="43000"/>
            </a:srgbClr>
          </a:solidFill>
          <a:ln w="12700">
            <a:solidFill>
              <a:srgbClr val="FFFF00"/>
            </a:solidFill>
            <a:miter/>
          </a:ln>
        </p:spPr>
        <p:txBody>
          <a:bodyPr lIns="45719" rIns="45719" anchor="ctr"/>
          <a:lstStyle/>
          <a:p>
            <a:pPr algn="ctr">
              <a:defRPr>
                <a:solidFill>
                  <a:srgbClr val="FFFFFF"/>
                </a:solidFill>
              </a:defRPr>
            </a:pPr>
            <a:endParaRPr sz="1801"/>
          </a:p>
        </p:txBody>
      </p:sp>
      <p:sp>
        <p:nvSpPr>
          <p:cNvPr id="265" name="직사각형 15"/>
          <p:cNvSpPr/>
          <p:nvPr/>
        </p:nvSpPr>
        <p:spPr>
          <a:xfrm>
            <a:off x="7234656" y="3772030"/>
            <a:ext cx="1238251" cy="295276"/>
          </a:xfrm>
          <a:prstGeom prst="rect">
            <a:avLst/>
          </a:prstGeom>
          <a:solidFill>
            <a:srgbClr val="FFFF00">
              <a:alpha val="43000"/>
            </a:srgbClr>
          </a:solidFill>
          <a:ln w="12700">
            <a:solidFill>
              <a:srgbClr val="FFFF00"/>
            </a:solidFill>
            <a:miter/>
          </a:ln>
        </p:spPr>
        <p:txBody>
          <a:bodyPr lIns="45719" rIns="45719" anchor="ctr"/>
          <a:lstStyle/>
          <a:p>
            <a:pPr algn="ctr">
              <a:defRPr>
                <a:solidFill>
                  <a:srgbClr val="FFFFFF"/>
                </a:solidFill>
              </a:defRPr>
            </a:pPr>
            <a:endParaRPr sz="1801"/>
          </a:p>
        </p:txBody>
      </p:sp>
      <p:sp>
        <p:nvSpPr>
          <p:cNvPr id="266" name="직사각형 16"/>
          <p:cNvSpPr/>
          <p:nvPr/>
        </p:nvSpPr>
        <p:spPr>
          <a:xfrm>
            <a:off x="7210425" y="4315968"/>
            <a:ext cx="1238251" cy="295276"/>
          </a:xfrm>
          <a:prstGeom prst="rect">
            <a:avLst/>
          </a:prstGeom>
          <a:solidFill>
            <a:srgbClr val="FFFF00">
              <a:alpha val="43000"/>
            </a:srgbClr>
          </a:solidFill>
          <a:ln w="12700">
            <a:solidFill>
              <a:srgbClr val="FFFF00"/>
            </a:solidFill>
            <a:miter/>
          </a:ln>
        </p:spPr>
        <p:txBody>
          <a:bodyPr lIns="45719" rIns="45719" anchor="ctr"/>
          <a:lstStyle/>
          <a:p>
            <a:pPr algn="ctr">
              <a:defRPr>
                <a:solidFill>
                  <a:srgbClr val="FFFFFF"/>
                </a:solidFill>
              </a:defRPr>
            </a:pPr>
            <a:endParaRPr sz="1801"/>
          </a:p>
        </p:txBody>
      </p:sp>
      <p:sp>
        <p:nvSpPr>
          <p:cNvPr id="267" name="직사각형 17"/>
          <p:cNvSpPr/>
          <p:nvPr/>
        </p:nvSpPr>
        <p:spPr>
          <a:xfrm>
            <a:off x="7258508" y="4874894"/>
            <a:ext cx="1238251" cy="295276"/>
          </a:xfrm>
          <a:prstGeom prst="rect">
            <a:avLst/>
          </a:prstGeom>
          <a:solidFill>
            <a:srgbClr val="FFFF00">
              <a:alpha val="43000"/>
            </a:srgbClr>
          </a:solidFill>
          <a:ln w="12700">
            <a:solidFill>
              <a:srgbClr val="FFFF00"/>
            </a:solidFill>
            <a:miter/>
          </a:ln>
        </p:spPr>
        <p:txBody>
          <a:bodyPr lIns="45719" rIns="45719" anchor="ctr"/>
          <a:lstStyle/>
          <a:p>
            <a:pPr algn="ctr">
              <a:defRPr>
                <a:solidFill>
                  <a:srgbClr val="FFFFFF"/>
                </a:solidFill>
              </a:defRPr>
            </a:pPr>
            <a:endParaRPr sz="1801"/>
          </a:p>
        </p:txBody>
      </p:sp>
      <p:sp>
        <p:nvSpPr>
          <p:cNvPr id="268" name="직사각형 2"/>
          <p:cNvSpPr/>
          <p:nvPr/>
        </p:nvSpPr>
        <p:spPr>
          <a:xfrm>
            <a:off x="3352801" y="1308102"/>
            <a:ext cx="2629822" cy="339724"/>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269" name="직사각형 5"/>
          <p:cNvSpPr txBox="1"/>
          <p:nvPr/>
        </p:nvSpPr>
        <p:spPr>
          <a:xfrm>
            <a:off x="6038852" y="1221473"/>
            <a:ext cx="2744121" cy="55438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000"/>
            </a:pPr>
            <a:r>
              <a:rPr lang="en-US" sz="1001" dirty="0"/>
              <a:t>If you would like to change the name of a “LIMITED USER” all you have to do is double click “LIMITED USER” and type in the name.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2" name="그룹 28"/>
          <p:cNvGrpSpPr/>
          <p:nvPr/>
        </p:nvGrpSpPr>
        <p:grpSpPr>
          <a:xfrm>
            <a:off x="0" y="0"/>
            <a:ext cx="12192000" cy="6858000"/>
            <a:chOff x="-1" y="-134328"/>
            <a:chExt cx="12026219" cy="6985073"/>
          </a:xfrm>
        </p:grpSpPr>
        <p:pic>
          <p:nvPicPr>
            <p:cNvPr id="271" name="Picture 2" descr="Picture 2"/>
            <p:cNvPicPr>
              <a:picLocks noChangeAspect="1"/>
            </p:cNvPicPr>
            <p:nvPr/>
          </p:nvPicPr>
          <p:blipFill>
            <a:blip r:embed="rId2"/>
            <a:stretch>
              <a:fillRect/>
            </a:stretch>
          </p:blipFill>
          <p:spPr>
            <a:xfrm>
              <a:off x="-1" y="-134328"/>
              <a:ext cx="12026219" cy="6985073"/>
            </a:xfrm>
            <a:prstGeom prst="rect">
              <a:avLst/>
            </a:prstGeom>
            <a:ln w="12700" cap="flat">
              <a:noFill/>
              <a:miter lim="400000"/>
            </a:ln>
            <a:effectLst/>
          </p:spPr>
        </p:pic>
        <p:sp>
          <p:nvSpPr>
            <p:cNvPr id="272" name="직사각형 3"/>
            <p:cNvSpPr/>
            <p:nvPr/>
          </p:nvSpPr>
          <p:spPr>
            <a:xfrm>
              <a:off x="255320" y="1976666"/>
              <a:ext cx="1014520" cy="15240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73" name="직사각형 5"/>
            <p:cNvSpPr/>
            <p:nvPr/>
          </p:nvSpPr>
          <p:spPr>
            <a:xfrm>
              <a:off x="1937732" y="1976666"/>
              <a:ext cx="1014520" cy="15240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74" name="직사각형 6"/>
            <p:cNvSpPr/>
            <p:nvPr/>
          </p:nvSpPr>
          <p:spPr>
            <a:xfrm>
              <a:off x="3560963" y="1976666"/>
              <a:ext cx="1014520" cy="15240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75" name="직사각형 7"/>
            <p:cNvSpPr/>
            <p:nvPr/>
          </p:nvSpPr>
          <p:spPr>
            <a:xfrm>
              <a:off x="5184195" y="2129066"/>
              <a:ext cx="1014520" cy="15240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76" name="직사각형 8"/>
            <p:cNvSpPr/>
            <p:nvPr/>
          </p:nvSpPr>
          <p:spPr>
            <a:xfrm>
              <a:off x="5184195" y="1983016"/>
              <a:ext cx="1014520" cy="15240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77" name="직사각형 9"/>
            <p:cNvSpPr/>
            <p:nvPr/>
          </p:nvSpPr>
          <p:spPr>
            <a:xfrm>
              <a:off x="6824335" y="1976666"/>
              <a:ext cx="1014520" cy="15240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78" name="직사각형 10"/>
            <p:cNvSpPr/>
            <p:nvPr/>
          </p:nvSpPr>
          <p:spPr>
            <a:xfrm>
              <a:off x="8532109" y="1983016"/>
              <a:ext cx="1014520" cy="15240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79" name="직사각형 11"/>
            <p:cNvSpPr/>
            <p:nvPr/>
          </p:nvSpPr>
          <p:spPr>
            <a:xfrm>
              <a:off x="10155341" y="1976666"/>
              <a:ext cx="1014520" cy="15240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80" name="직사각형 12"/>
            <p:cNvSpPr/>
            <p:nvPr/>
          </p:nvSpPr>
          <p:spPr>
            <a:xfrm>
              <a:off x="255320" y="3349171"/>
              <a:ext cx="1014520" cy="152401"/>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81" name="타원 4"/>
            <p:cNvSpPr/>
            <p:nvPr/>
          </p:nvSpPr>
          <p:spPr>
            <a:xfrm>
              <a:off x="-1" y="643937"/>
              <a:ext cx="5884215" cy="304801"/>
            </a:xfrm>
            <a:prstGeom prst="ellipse">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grpSp>
          <p:nvGrpSpPr>
            <p:cNvPr id="284" name="직사각형 20"/>
            <p:cNvGrpSpPr/>
            <p:nvPr/>
          </p:nvGrpSpPr>
          <p:grpSpPr>
            <a:xfrm>
              <a:off x="1749157" y="231778"/>
              <a:ext cx="3145012" cy="278709"/>
              <a:chOff x="-43336" y="179316"/>
              <a:chExt cx="3145010" cy="278707"/>
            </a:xfrm>
          </p:grpSpPr>
          <p:sp>
            <p:nvSpPr>
              <p:cNvPr id="282" name="Rectangle"/>
              <p:cNvSpPr/>
              <p:nvPr/>
            </p:nvSpPr>
            <p:spPr>
              <a:xfrm>
                <a:off x="-43336" y="179316"/>
                <a:ext cx="3145010" cy="27019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83" name="직원 직위에 맞는 곳을 선택합니다."/>
              <p:cNvSpPr txBox="1"/>
              <p:nvPr/>
            </p:nvSpPr>
            <p:spPr>
              <a:xfrm>
                <a:off x="-43336" y="207243"/>
                <a:ext cx="2968818" cy="2507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100" b="1"/>
                </a:pPr>
                <a:r>
                  <a:rPr lang="en-US" sz="1000" dirty="0"/>
                  <a:t>Choose a position that you are looking for.</a:t>
                </a:r>
                <a:endParaRPr sz="1000" dirty="0"/>
              </a:p>
            </p:txBody>
          </p:sp>
        </p:grpSp>
        <p:pic>
          <p:nvPicPr>
            <p:cNvPr id="285" name="Picture 3" descr="Picture 3"/>
            <p:cNvPicPr>
              <a:picLocks noChangeAspect="1"/>
            </p:cNvPicPr>
            <p:nvPr/>
          </p:nvPicPr>
          <p:blipFill>
            <a:blip r:embed="rId3"/>
            <a:stretch>
              <a:fillRect/>
            </a:stretch>
          </p:blipFill>
          <p:spPr>
            <a:xfrm>
              <a:off x="2201839" y="3023053"/>
              <a:ext cx="5129756" cy="2891974"/>
            </a:xfrm>
            <a:prstGeom prst="rect">
              <a:avLst/>
            </a:prstGeom>
            <a:ln w="12700" cap="flat">
              <a:noFill/>
              <a:miter lim="400000"/>
            </a:ln>
            <a:effectLst/>
          </p:spPr>
        </p:pic>
        <p:sp>
          <p:nvSpPr>
            <p:cNvPr id="286" name="꺾인 연결선 22"/>
            <p:cNvSpPr/>
            <p:nvPr/>
          </p:nvSpPr>
          <p:spPr>
            <a:xfrm flipH="1">
              <a:off x="7341740" y="1225606"/>
              <a:ext cx="3904210" cy="2671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62" y="0"/>
                  </a:lnTo>
                  <a:lnTo>
                    <a:pt x="20462" y="21600"/>
                  </a:lnTo>
                  <a:lnTo>
                    <a:pt x="21600" y="21600"/>
                  </a:lnTo>
                </a:path>
              </a:pathLst>
            </a:custGeom>
            <a:noFill/>
            <a:ln w="28575" cap="flat">
              <a:solidFill>
                <a:srgbClr val="FF0000"/>
              </a:solidFill>
              <a:prstDash val="solid"/>
              <a:miter lim="800000"/>
              <a:tailEnd type="triangle" w="med" len="med"/>
            </a:ln>
            <a:effectLst/>
          </p:spPr>
          <p:txBody>
            <a:bodyPr wrap="square" lIns="45719" tIns="45719" rIns="45719" bIns="45719" numCol="1" anchor="ctr">
              <a:noAutofit/>
            </a:bodyPr>
            <a:lstStyle/>
            <a:p>
              <a:endParaRPr sz="1801"/>
            </a:p>
          </p:txBody>
        </p:sp>
        <p:pic>
          <p:nvPicPr>
            <p:cNvPr id="287" name="Picture 4" descr="Picture 4"/>
            <p:cNvPicPr>
              <a:picLocks noChangeAspect="1"/>
            </p:cNvPicPr>
            <p:nvPr/>
          </p:nvPicPr>
          <p:blipFill>
            <a:blip r:embed="rId4"/>
            <a:stretch>
              <a:fillRect/>
            </a:stretch>
          </p:blipFill>
          <p:spPr>
            <a:xfrm>
              <a:off x="8024848" y="3425371"/>
              <a:ext cx="3687768" cy="2087337"/>
            </a:xfrm>
            <a:prstGeom prst="rect">
              <a:avLst/>
            </a:prstGeom>
            <a:ln w="12700" cap="flat">
              <a:noFill/>
              <a:miter lim="400000"/>
            </a:ln>
            <a:effectLst/>
          </p:spPr>
        </p:pic>
        <p:grpSp>
          <p:nvGrpSpPr>
            <p:cNvPr id="290" name="타원 23"/>
            <p:cNvGrpSpPr/>
            <p:nvPr/>
          </p:nvGrpSpPr>
          <p:grpSpPr>
            <a:xfrm>
              <a:off x="5911267" y="3010006"/>
              <a:ext cx="710166" cy="472414"/>
              <a:chOff x="0" y="-6335"/>
              <a:chExt cx="710164" cy="472412"/>
            </a:xfrm>
          </p:grpSpPr>
          <p:sp>
            <p:nvSpPr>
              <p:cNvPr id="288" name="Oval"/>
              <p:cNvSpPr/>
              <p:nvPr/>
            </p:nvSpPr>
            <p:spPr>
              <a:xfrm>
                <a:off x="0" y="79283"/>
                <a:ext cx="710164" cy="301173"/>
              </a:xfrm>
              <a:prstGeom prst="ellipse">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sz="2400" b="1">
                    <a:solidFill>
                      <a:srgbClr val="FF0000"/>
                    </a:solidFill>
                  </a:defRPr>
                </a:pPr>
                <a:endParaRPr sz="2400"/>
              </a:p>
            </p:txBody>
          </p:sp>
          <p:sp>
            <p:nvSpPr>
              <p:cNvPr id="289" name="2"/>
              <p:cNvSpPr txBox="1"/>
              <p:nvPr/>
            </p:nvSpPr>
            <p:spPr>
              <a:xfrm>
                <a:off x="104002" y="-6335"/>
                <a:ext cx="502161" cy="47241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400" b="1">
                    <a:solidFill>
                      <a:srgbClr val="FF0000"/>
                    </a:solidFill>
                  </a:defRPr>
                </a:lvl1pPr>
              </a:lstStyle>
              <a:p>
                <a:r>
                  <a:t>2</a:t>
                </a:r>
              </a:p>
            </p:txBody>
          </p:sp>
        </p:grpSp>
        <p:sp>
          <p:nvSpPr>
            <p:cNvPr id="291" name="꺾인 연결선 25"/>
            <p:cNvSpPr/>
            <p:nvPr/>
          </p:nvSpPr>
          <p:spPr>
            <a:xfrm rot="16200000" flipH="1">
              <a:off x="6609478" y="3053668"/>
              <a:ext cx="1072243" cy="1758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28575" cap="flat">
              <a:solidFill>
                <a:srgbClr val="FF0000"/>
              </a:solidFill>
              <a:prstDash val="solid"/>
              <a:miter lim="800000"/>
              <a:tailEnd type="triangle" w="med" len="med"/>
            </a:ln>
            <a:effectLst/>
          </p:spPr>
          <p:txBody>
            <a:bodyPr wrap="square" lIns="45719" tIns="45719" rIns="45719" bIns="45719" numCol="1" anchor="ctr">
              <a:noAutofit/>
            </a:bodyPr>
            <a:lstStyle/>
            <a:p>
              <a:endParaRPr sz="1801"/>
            </a:p>
          </p:txBody>
        </p:sp>
      </p:grpSp>
      <p:grpSp>
        <p:nvGrpSpPr>
          <p:cNvPr id="295" name="직사각형 29"/>
          <p:cNvGrpSpPr/>
          <p:nvPr/>
        </p:nvGrpSpPr>
        <p:grpSpPr>
          <a:xfrm>
            <a:off x="7218109" y="401999"/>
            <a:ext cx="3642523" cy="461663"/>
            <a:chOff x="0" y="-10227"/>
            <a:chExt cx="3185459" cy="461661"/>
          </a:xfrm>
        </p:grpSpPr>
        <p:sp>
          <p:nvSpPr>
            <p:cNvPr id="293" name="Rectangle"/>
            <p:cNvSpPr/>
            <p:nvPr/>
          </p:nvSpPr>
          <p:spPr>
            <a:xfrm>
              <a:off x="0" y="43293"/>
              <a:ext cx="3185459" cy="354617"/>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94" name="1번 을 클릭 하여 직원 코드 추가 하는 방법…"/>
            <p:cNvSpPr txBox="1"/>
            <p:nvPr/>
          </p:nvSpPr>
          <p:spPr>
            <a:xfrm>
              <a:off x="0" y="-10227"/>
              <a:ext cx="3185459" cy="461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228604" indent="-228604" algn="ctr">
                <a:buSzPct val="100000"/>
                <a:buAutoNum type="arabicPeriod"/>
                <a:defRPr sz="1100" b="1"/>
              </a:pPr>
              <a:r>
                <a:rPr lang="en-US" sz="1200" dirty="0"/>
                <a:t>Press ADD USER “1” to add a new USER.</a:t>
              </a:r>
              <a:endParaRPr sz="1200" dirty="0"/>
            </a:p>
            <a:p>
              <a:pPr marL="228604" indent="-228604" algn="ctr">
                <a:buSzPct val="100000"/>
                <a:buAutoNum type="arabicPeriod"/>
                <a:defRPr sz="1100" b="1"/>
              </a:pPr>
              <a:r>
                <a:rPr lang="en-US" sz="1200" dirty="0"/>
                <a:t>Press ADD USER “2” as well.</a:t>
              </a:r>
              <a:endParaRPr sz="1200" dirty="0"/>
            </a:p>
          </p:txBody>
        </p:sp>
      </p:grpSp>
      <p:grpSp>
        <p:nvGrpSpPr>
          <p:cNvPr id="299" name="직사각형 58"/>
          <p:cNvGrpSpPr/>
          <p:nvPr/>
        </p:nvGrpSpPr>
        <p:grpSpPr>
          <a:xfrm>
            <a:off x="8822057" y="5099572"/>
            <a:ext cx="2333397" cy="354619"/>
            <a:chOff x="0" y="0"/>
            <a:chExt cx="2333396" cy="354616"/>
          </a:xfrm>
        </p:grpSpPr>
        <p:sp>
          <p:nvSpPr>
            <p:cNvPr id="297" name="Rectangle"/>
            <p:cNvSpPr/>
            <p:nvPr/>
          </p:nvSpPr>
          <p:spPr>
            <a:xfrm>
              <a:off x="0" y="0"/>
              <a:ext cx="2333396" cy="35461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98" name="이름을 넣은 뒤 SAVE를 눌러준다"/>
            <p:cNvSpPr txBox="1"/>
            <p:nvPr/>
          </p:nvSpPr>
          <p:spPr>
            <a:xfrm>
              <a:off x="0" y="69587"/>
              <a:ext cx="2333396" cy="2154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800"/>
              </a:pPr>
              <a:r>
                <a:rPr lang="en-US" sz="800" dirty="0"/>
                <a:t>Enter the name and press “SAVE”.</a:t>
              </a:r>
            </a:p>
          </p:txBody>
        </p:sp>
      </p:grpSp>
      <p:grpSp>
        <p:nvGrpSpPr>
          <p:cNvPr id="302" name="직사각형 2"/>
          <p:cNvGrpSpPr/>
          <p:nvPr/>
        </p:nvGrpSpPr>
        <p:grpSpPr>
          <a:xfrm>
            <a:off x="11245949" y="971256"/>
            <a:ext cx="715394" cy="523218"/>
            <a:chOff x="0" y="14"/>
            <a:chExt cx="715392" cy="523215"/>
          </a:xfrm>
        </p:grpSpPr>
        <p:sp>
          <p:nvSpPr>
            <p:cNvPr id="300" name="Rectangle"/>
            <p:cNvSpPr/>
            <p:nvPr/>
          </p:nvSpPr>
          <p:spPr>
            <a:xfrm>
              <a:off x="0" y="107914"/>
              <a:ext cx="715392" cy="307412"/>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b="1">
                  <a:solidFill>
                    <a:srgbClr val="FF0000"/>
                  </a:solidFill>
                </a:defRPr>
              </a:pPr>
              <a:endParaRPr sz="1801"/>
            </a:p>
          </p:txBody>
        </p:sp>
        <p:sp>
          <p:nvSpPr>
            <p:cNvPr id="301" name="1"/>
            <p:cNvSpPr txBox="1"/>
            <p:nvPr/>
          </p:nvSpPr>
          <p:spPr>
            <a:xfrm>
              <a:off x="0" y="14"/>
              <a:ext cx="715392" cy="5232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800" b="1">
                  <a:solidFill>
                    <a:srgbClr val="FF0000"/>
                  </a:solidFill>
                </a:defRPr>
              </a:lvl1pPr>
            </a:lstStyle>
            <a:p>
              <a:r>
                <a:t>1</a:t>
              </a:r>
            </a:p>
          </p:txBody>
        </p:sp>
      </p:grpSp>
      <p:sp>
        <p:nvSpPr>
          <p:cNvPr id="303" name="직사각형 17"/>
          <p:cNvSpPr txBox="1"/>
          <p:nvPr/>
        </p:nvSpPr>
        <p:spPr>
          <a:xfrm>
            <a:off x="9523292" y="4474098"/>
            <a:ext cx="754380" cy="58477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3200" b="1">
                <a:solidFill>
                  <a:srgbClr val="FF0000"/>
                </a:solidFill>
              </a:defRPr>
            </a:lvl1pPr>
          </a:lstStyle>
          <a:p>
            <a:r>
              <a:t>3</a:t>
            </a:r>
          </a:p>
        </p:txBody>
      </p:sp>
      <p:sp>
        <p:nvSpPr>
          <p:cNvPr id="304" name="직사각형 18"/>
          <p:cNvSpPr/>
          <p:nvPr/>
        </p:nvSpPr>
        <p:spPr>
          <a:xfrm>
            <a:off x="10734674" y="3537404"/>
            <a:ext cx="459001" cy="168892"/>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305" name="직사각형 19"/>
          <p:cNvSpPr txBox="1"/>
          <p:nvPr/>
        </p:nvSpPr>
        <p:spPr>
          <a:xfrm flipH="1">
            <a:off x="3367453" y="971616"/>
            <a:ext cx="3550955"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defRPr sz="1400" b="1">
                <a:solidFill>
                  <a:srgbClr val="FF0000"/>
                </a:solidFill>
              </a:defRPr>
            </a:pPr>
            <a:r>
              <a:rPr lang="en-US" sz="1400" dirty="0"/>
              <a:t>※CAUTION※ </a:t>
            </a:r>
          </a:p>
          <a:p>
            <a:pPr algn="ctr">
              <a:defRPr sz="1400" b="1">
                <a:solidFill>
                  <a:srgbClr val="FF0000"/>
                </a:solidFill>
              </a:defRPr>
            </a:pPr>
            <a:r>
              <a:rPr lang="en-US" sz="1400" dirty="0"/>
              <a:t>※PLEASE READ※ </a:t>
            </a:r>
          </a:p>
          <a:p>
            <a:pPr algn="ctr">
              <a:defRPr sz="1400" b="1">
                <a:solidFill>
                  <a:srgbClr val="FF0000"/>
                </a:solidFill>
              </a:defRPr>
            </a:pPr>
            <a:r>
              <a:rPr lang="en-US" sz="1400" dirty="0"/>
              <a:t>PAGE 12.</a:t>
            </a:r>
          </a:p>
        </p:txBody>
      </p:sp>
      <p:grpSp>
        <p:nvGrpSpPr>
          <p:cNvPr id="308" name="직사각형 37"/>
          <p:cNvGrpSpPr/>
          <p:nvPr/>
        </p:nvGrpSpPr>
        <p:grpSpPr>
          <a:xfrm>
            <a:off x="7490851" y="6385722"/>
            <a:ext cx="4601701" cy="381003"/>
            <a:chOff x="0" y="2923"/>
            <a:chExt cx="4601701" cy="381001"/>
          </a:xfrm>
        </p:grpSpPr>
        <p:sp>
          <p:nvSpPr>
            <p:cNvPr id="306"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307"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r>
                <a:rPr sz="1801" dirty="0"/>
                <a:t>.</a:t>
              </a:r>
            </a:p>
          </p:txBody>
        </p:sp>
      </p:grpSp>
      <p:sp>
        <p:nvSpPr>
          <p:cNvPr id="2" name="슬라이드 번호 개체 틀 1"/>
          <p:cNvSpPr>
            <a:spLocks noGrp="1"/>
          </p:cNvSpPr>
          <p:nvPr>
            <p:ph type="sldNum" sz="quarter" idx="2"/>
          </p:nvPr>
        </p:nvSpPr>
        <p:spPr>
          <a:xfrm>
            <a:off x="11091553" y="13119360"/>
            <a:ext cx="262249" cy="276999"/>
          </a:xfrm>
        </p:spPr>
        <p:txBody>
          <a:bodyPr/>
          <a:lstStyle/>
          <a:p>
            <a:fld id="{86CB4B4D-7CA3-9044-876B-883B54F8677D}" type="slidenum">
              <a:rPr lang="en-US" smtClean="0"/>
              <a:t>14</a:t>
            </a:fld>
            <a:endParaRPr lang="en-US"/>
          </a:p>
        </p:txBody>
      </p:sp>
      <p:sp>
        <p:nvSpPr>
          <p:cNvPr id="41" name="슬라이드 번호 개체 틀 22"/>
          <p:cNvSpPr txBox="1">
            <a:spLocks/>
          </p:cNvSpPr>
          <p:nvPr/>
        </p:nvSpPr>
        <p:spPr>
          <a:xfrm>
            <a:off x="11091552" y="6400413"/>
            <a:ext cx="262249"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9pPr>
          </a:lstStyle>
          <a:p>
            <a:r>
              <a:rPr lang="en-US" dirty="0"/>
              <a:t>14</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Picture 2" descr="Picture 2"/>
          <p:cNvPicPr>
            <a:picLocks noChangeAspect="1"/>
          </p:cNvPicPr>
          <p:nvPr/>
        </p:nvPicPr>
        <p:blipFill>
          <a:blip r:embed="rId2"/>
          <a:stretch>
            <a:fillRect/>
          </a:stretch>
        </p:blipFill>
        <p:spPr>
          <a:xfrm>
            <a:off x="0" y="25319"/>
            <a:ext cx="12192000" cy="6850745"/>
          </a:xfrm>
          <a:prstGeom prst="rect">
            <a:avLst/>
          </a:prstGeom>
          <a:ln w="12700">
            <a:miter lim="400000"/>
          </a:ln>
        </p:spPr>
      </p:pic>
      <p:sp>
        <p:nvSpPr>
          <p:cNvPr id="311" name="직사각형 13"/>
          <p:cNvSpPr/>
          <p:nvPr/>
        </p:nvSpPr>
        <p:spPr>
          <a:xfrm>
            <a:off x="210038" y="3374491"/>
            <a:ext cx="1016002" cy="152402"/>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grpSp>
        <p:nvGrpSpPr>
          <p:cNvPr id="314" name="직사각형 22"/>
          <p:cNvGrpSpPr/>
          <p:nvPr/>
        </p:nvGrpSpPr>
        <p:grpSpPr>
          <a:xfrm>
            <a:off x="7323128" y="2667689"/>
            <a:ext cx="538174" cy="369458"/>
            <a:chOff x="0" y="691"/>
            <a:chExt cx="538172" cy="369457"/>
          </a:xfrm>
        </p:grpSpPr>
        <p:sp>
          <p:nvSpPr>
            <p:cNvPr id="312" name="Rectangle"/>
            <p:cNvSpPr/>
            <p:nvPr/>
          </p:nvSpPr>
          <p:spPr>
            <a:xfrm>
              <a:off x="0" y="35989"/>
              <a:ext cx="538172" cy="298862"/>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b="1">
                  <a:solidFill>
                    <a:srgbClr val="FF0000"/>
                  </a:solidFill>
                </a:defRPr>
              </a:pPr>
              <a:endParaRPr sz="1801"/>
            </a:p>
          </p:txBody>
        </p:sp>
        <p:sp>
          <p:nvSpPr>
            <p:cNvPr id="313" name="1"/>
            <p:cNvSpPr txBox="1"/>
            <p:nvPr/>
          </p:nvSpPr>
          <p:spPr>
            <a:xfrm>
              <a:off x="0" y="691"/>
              <a:ext cx="538172" cy="3694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b="1">
                  <a:solidFill>
                    <a:srgbClr val="FF0000"/>
                  </a:solidFill>
                </a:defRPr>
              </a:lvl1pPr>
            </a:lstStyle>
            <a:p>
              <a:r>
                <a:rPr sz="1801"/>
                <a:t>1</a:t>
              </a:r>
            </a:p>
          </p:txBody>
        </p:sp>
      </p:grpSp>
      <p:sp>
        <p:nvSpPr>
          <p:cNvPr id="333" name="꺾인 연결선 24"/>
          <p:cNvSpPr/>
          <p:nvPr/>
        </p:nvSpPr>
        <p:spPr>
          <a:xfrm>
            <a:off x="5784851" y="3036571"/>
            <a:ext cx="1807211" cy="11201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6350">
            <a:solidFill>
              <a:srgbClr val="FF0000"/>
            </a:solidFill>
            <a:miter/>
            <a:tailEnd type="triangle"/>
          </a:ln>
        </p:spPr>
        <p:txBody>
          <a:bodyPr/>
          <a:lstStyle/>
          <a:p>
            <a:endParaRPr sz="1801"/>
          </a:p>
        </p:txBody>
      </p:sp>
      <p:pic>
        <p:nvPicPr>
          <p:cNvPr id="316" name="Picture 2" descr="Picture 2"/>
          <p:cNvPicPr>
            <a:picLocks noChangeAspect="1"/>
          </p:cNvPicPr>
          <p:nvPr/>
        </p:nvPicPr>
        <p:blipFill>
          <a:blip r:embed="rId3"/>
          <a:stretch>
            <a:fillRect/>
          </a:stretch>
        </p:blipFill>
        <p:spPr>
          <a:xfrm>
            <a:off x="2244596" y="3237855"/>
            <a:ext cx="3541116" cy="1839915"/>
          </a:xfrm>
          <a:prstGeom prst="rect">
            <a:avLst/>
          </a:prstGeom>
          <a:ln w="12700">
            <a:miter lim="400000"/>
          </a:ln>
        </p:spPr>
      </p:pic>
      <p:pic>
        <p:nvPicPr>
          <p:cNvPr id="317" name="Picture 3" descr="Picture 3"/>
          <p:cNvPicPr>
            <a:picLocks noChangeAspect="1"/>
          </p:cNvPicPr>
          <p:nvPr/>
        </p:nvPicPr>
        <p:blipFill>
          <a:blip r:embed="rId4"/>
          <a:stretch>
            <a:fillRect/>
          </a:stretch>
        </p:blipFill>
        <p:spPr>
          <a:xfrm>
            <a:off x="8000350" y="4739931"/>
            <a:ext cx="3525740" cy="1831266"/>
          </a:xfrm>
          <a:prstGeom prst="rect">
            <a:avLst/>
          </a:prstGeom>
          <a:ln w="12700">
            <a:miter lim="400000"/>
          </a:ln>
        </p:spPr>
      </p:pic>
      <p:grpSp>
        <p:nvGrpSpPr>
          <p:cNvPr id="320" name="직사각형 27"/>
          <p:cNvGrpSpPr/>
          <p:nvPr/>
        </p:nvGrpSpPr>
        <p:grpSpPr>
          <a:xfrm>
            <a:off x="7861301" y="3177242"/>
            <a:ext cx="4168775" cy="1063175"/>
            <a:chOff x="0" y="-1"/>
            <a:chExt cx="4168775" cy="1063174"/>
          </a:xfrm>
        </p:grpSpPr>
        <p:sp>
          <p:nvSpPr>
            <p:cNvPr id="318" name="Rectangle"/>
            <p:cNvSpPr/>
            <p:nvPr/>
          </p:nvSpPr>
          <p:spPr>
            <a:xfrm>
              <a:off x="0" y="-1"/>
              <a:ext cx="4168775" cy="106317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200"/>
              </a:pPr>
              <a:endParaRPr sz="1200"/>
            </a:p>
          </p:txBody>
        </p:sp>
        <p:sp>
          <p:nvSpPr>
            <p:cNvPr id="319" name="1. 1번을 눌러준다.…"/>
            <p:cNvSpPr txBox="1"/>
            <p:nvPr/>
          </p:nvSpPr>
          <p:spPr>
            <a:xfrm>
              <a:off x="0" y="23757"/>
              <a:ext cx="4168775" cy="10156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200"/>
              </a:pPr>
              <a:r>
                <a:rPr sz="1200" dirty="0"/>
                <a:t>1. </a:t>
              </a:r>
              <a:r>
                <a:rPr lang="en-US" sz="1200" dirty="0"/>
                <a:t>Press on PASSWORD “1”</a:t>
              </a:r>
              <a:endParaRPr sz="1200" dirty="0">
                <a:solidFill>
                  <a:srgbClr val="FFFFFF"/>
                </a:solidFill>
              </a:endParaRPr>
            </a:p>
            <a:p>
              <a:pPr marL="342904" indent="-342904" algn="ctr">
                <a:buSzPct val="100000"/>
                <a:buAutoNum type="arabicPeriod"/>
                <a:defRPr sz="1200"/>
              </a:pPr>
              <a:endParaRPr sz="1200" dirty="0">
                <a:solidFill>
                  <a:srgbClr val="FFFFFF"/>
                </a:solidFill>
              </a:endParaRPr>
            </a:p>
            <a:p>
              <a:pPr algn="ctr">
                <a:defRPr sz="1200"/>
              </a:pPr>
              <a:r>
                <a:rPr sz="1200" dirty="0"/>
                <a:t>2. </a:t>
              </a:r>
              <a:r>
                <a:rPr lang="en-US" sz="1200" dirty="0"/>
                <a:t>Must enter your “PASSWORD” twice to confirm.</a:t>
              </a:r>
              <a:endParaRPr sz="1200" dirty="0">
                <a:solidFill>
                  <a:srgbClr val="FFFFFF"/>
                </a:solidFill>
              </a:endParaRPr>
            </a:p>
            <a:p>
              <a:pPr marL="342904" indent="-342904" algn="ctr">
                <a:buSzPct val="100000"/>
                <a:buAutoNum type="arabicPeriod"/>
                <a:defRPr sz="1200"/>
              </a:pPr>
              <a:endParaRPr sz="1200" dirty="0">
                <a:solidFill>
                  <a:srgbClr val="FFFFFF"/>
                </a:solidFill>
              </a:endParaRPr>
            </a:p>
            <a:p>
              <a:pPr algn="ctr">
                <a:defRPr sz="1200"/>
              </a:pPr>
              <a:r>
                <a:rPr sz="1200" dirty="0"/>
                <a:t>3. PASSWORD</a:t>
              </a:r>
              <a:r>
                <a:rPr lang="en-US" sz="1200" dirty="0"/>
                <a:t> must be at least 4 digits long</a:t>
              </a:r>
              <a:r>
                <a:rPr sz="1200" dirty="0"/>
                <a:t>.</a:t>
              </a:r>
            </a:p>
          </p:txBody>
        </p:sp>
      </p:grpSp>
      <p:sp>
        <p:nvSpPr>
          <p:cNvPr id="334" name="꺾인 연결선 31"/>
          <p:cNvSpPr/>
          <p:nvPr/>
        </p:nvSpPr>
        <p:spPr>
          <a:xfrm>
            <a:off x="7082792" y="5655309"/>
            <a:ext cx="916940" cy="22987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740" y="0"/>
                </a:lnTo>
                <a:lnTo>
                  <a:pt x="10740" y="21600"/>
                </a:lnTo>
                <a:lnTo>
                  <a:pt x="0" y="21600"/>
                </a:lnTo>
              </a:path>
            </a:pathLst>
          </a:custGeom>
          <a:ln w="6350">
            <a:solidFill>
              <a:srgbClr val="FF0000"/>
            </a:solidFill>
            <a:miter/>
            <a:tailEnd type="triangle"/>
          </a:ln>
        </p:spPr>
        <p:txBody>
          <a:bodyPr/>
          <a:lstStyle/>
          <a:p>
            <a:endParaRPr sz="1801"/>
          </a:p>
        </p:txBody>
      </p:sp>
      <p:grpSp>
        <p:nvGrpSpPr>
          <p:cNvPr id="324" name="직사각형 34"/>
          <p:cNvGrpSpPr/>
          <p:nvPr/>
        </p:nvGrpSpPr>
        <p:grpSpPr>
          <a:xfrm>
            <a:off x="2170636" y="5493816"/>
            <a:ext cx="4888063" cy="782726"/>
            <a:chOff x="-1" y="0"/>
            <a:chExt cx="4722440" cy="459785"/>
          </a:xfrm>
        </p:grpSpPr>
        <p:sp>
          <p:nvSpPr>
            <p:cNvPr id="322" name="Rectangle"/>
            <p:cNvSpPr/>
            <p:nvPr/>
          </p:nvSpPr>
          <p:spPr>
            <a:xfrm>
              <a:off x="-1" y="0"/>
              <a:ext cx="4722440" cy="45978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100"/>
              </a:pPr>
              <a:endParaRPr sz="1100"/>
            </a:p>
          </p:txBody>
        </p:sp>
        <p:sp>
          <p:nvSpPr>
            <p:cNvPr id="323" name="PASSWORD가 잘 들어갔다면 다시 한번 확인해 준다.…"/>
            <p:cNvSpPr txBox="1"/>
            <p:nvPr/>
          </p:nvSpPr>
          <p:spPr>
            <a:xfrm>
              <a:off x="93161" y="7805"/>
              <a:ext cx="4498051" cy="4519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100"/>
              </a:pPr>
              <a:r>
                <a:rPr lang="en-US" sz="1100" dirty="0"/>
                <a:t>Once the “PASSWORD” process is finished, make sure to double check and confirm your “PASSWORD”. You may also reveal your “PASSWORD”.</a:t>
              </a:r>
            </a:p>
            <a:p>
              <a:pPr algn="ctr">
                <a:defRPr sz="1100"/>
              </a:pPr>
              <a:r>
                <a:rPr lang="en-US" sz="1100" dirty="0"/>
                <a:t>Press → “PASSWORD” → “REVEAL PASSWD” [ON TOP LEFT CORNER]</a:t>
              </a:r>
            </a:p>
          </p:txBody>
        </p:sp>
      </p:grpSp>
      <p:sp>
        <p:nvSpPr>
          <p:cNvPr id="325" name="직사각형 25"/>
          <p:cNvSpPr/>
          <p:nvPr/>
        </p:nvSpPr>
        <p:spPr>
          <a:xfrm>
            <a:off x="216877" y="1964794"/>
            <a:ext cx="1016002" cy="152402"/>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sp>
        <p:nvSpPr>
          <p:cNvPr id="326" name="직사각형 26"/>
          <p:cNvSpPr/>
          <p:nvPr/>
        </p:nvSpPr>
        <p:spPr>
          <a:xfrm>
            <a:off x="1862015" y="1964794"/>
            <a:ext cx="1016002" cy="152402"/>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sp>
        <p:nvSpPr>
          <p:cNvPr id="327" name="직사각형 30"/>
          <p:cNvSpPr/>
          <p:nvPr/>
        </p:nvSpPr>
        <p:spPr>
          <a:xfrm>
            <a:off x="3507153" y="1964795"/>
            <a:ext cx="1016002" cy="235483"/>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sp>
        <p:nvSpPr>
          <p:cNvPr id="328" name="직사각형 32"/>
          <p:cNvSpPr/>
          <p:nvPr/>
        </p:nvSpPr>
        <p:spPr>
          <a:xfrm>
            <a:off x="5152291" y="1964794"/>
            <a:ext cx="1016002" cy="376366"/>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sp>
        <p:nvSpPr>
          <p:cNvPr id="329" name="직사각형 33"/>
          <p:cNvSpPr/>
          <p:nvPr/>
        </p:nvSpPr>
        <p:spPr>
          <a:xfrm>
            <a:off x="6845300" y="1964794"/>
            <a:ext cx="1016000" cy="376366"/>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sp>
        <p:nvSpPr>
          <p:cNvPr id="330" name="직사각형 35"/>
          <p:cNvSpPr/>
          <p:nvPr/>
        </p:nvSpPr>
        <p:spPr>
          <a:xfrm>
            <a:off x="8491409" y="1964794"/>
            <a:ext cx="1016002" cy="376366"/>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sp>
        <p:nvSpPr>
          <p:cNvPr id="331" name="직사각형 36"/>
          <p:cNvSpPr/>
          <p:nvPr/>
        </p:nvSpPr>
        <p:spPr>
          <a:xfrm>
            <a:off x="10185389" y="1964794"/>
            <a:ext cx="1016002" cy="376366"/>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sp>
        <p:nvSpPr>
          <p:cNvPr id="332" name="직사각형 5"/>
          <p:cNvSpPr/>
          <p:nvPr/>
        </p:nvSpPr>
        <p:spPr>
          <a:xfrm>
            <a:off x="8030304" y="4819649"/>
            <a:ext cx="542197" cy="175225"/>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2" name="슬라이드 번호 개체 틀 1"/>
          <p:cNvSpPr>
            <a:spLocks noGrp="1"/>
          </p:cNvSpPr>
          <p:nvPr>
            <p:ph type="sldNum" sz="quarter" idx="2"/>
          </p:nvPr>
        </p:nvSpPr>
        <p:spPr>
          <a:xfrm>
            <a:off x="11091553" y="13119360"/>
            <a:ext cx="262249" cy="276999"/>
          </a:xfrm>
        </p:spPr>
        <p:txBody>
          <a:bodyPr/>
          <a:lstStyle/>
          <a:p>
            <a:fld id="{86CB4B4D-7CA3-9044-876B-883B54F8677D}" type="slidenum">
              <a:rPr lang="en-US" smtClean="0"/>
              <a:t>15</a:t>
            </a:fld>
            <a:endParaRPr lang="en-US"/>
          </a:p>
        </p:txBody>
      </p:sp>
      <p:sp>
        <p:nvSpPr>
          <p:cNvPr id="26" name="슬라이드 번호 개체 틀 22"/>
          <p:cNvSpPr txBox="1">
            <a:spLocks/>
          </p:cNvSpPr>
          <p:nvPr/>
        </p:nvSpPr>
        <p:spPr>
          <a:xfrm>
            <a:off x="11091552" y="6400413"/>
            <a:ext cx="262249"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9pPr>
          </a:lstStyle>
          <a:p>
            <a:r>
              <a:rPr lang="en-US" dirty="0"/>
              <a:t>15</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0;&#10;Description automatically generated with medium confidence">
            <a:extLst>
              <a:ext uri="{FF2B5EF4-FFF2-40B4-BE49-F238E27FC236}">
                <a16:creationId xmlns:a16="http://schemas.microsoft.com/office/drawing/2014/main" id="{A286844B-F053-1D43-E037-7A443B463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8" name="타원 4"/>
          <p:cNvSpPr/>
          <p:nvPr/>
        </p:nvSpPr>
        <p:spPr>
          <a:xfrm>
            <a:off x="3705225" y="2609850"/>
            <a:ext cx="923925" cy="1038226"/>
          </a:xfrm>
          <a:prstGeom prst="ellipse">
            <a:avLst/>
          </a:prstGeom>
          <a:ln w="28575">
            <a:solidFill>
              <a:srgbClr val="FF0000"/>
            </a:solidFill>
            <a:miter/>
          </a:ln>
        </p:spPr>
        <p:txBody>
          <a:bodyPr lIns="45719" rIns="45719" anchor="ctr"/>
          <a:lstStyle/>
          <a:p>
            <a:pPr algn="ctr">
              <a:defRPr>
                <a:solidFill>
                  <a:srgbClr val="FFFFFF"/>
                </a:solidFill>
              </a:defRPr>
            </a:pPr>
            <a:endParaRPr sz="1801"/>
          </a:p>
        </p:txBody>
      </p:sp>
      <p:sp>
        <p:nvSpPr>
          <p:cNvPr id="344" name="꺾인 연결선 6"/>
          <p:cNvSpPr/>
          <p:nvPr/>
        </p:nvSpPr>
        <p:spPr>
          <a:xfrm>
            <a:off x="2358391" y="3065781"/>
            <a:ext cx="1332231" cy="622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51" y="21600"/>
                </a:lnTo>
                <a:lnTo>
                  <a:pt x="10851" y="0"/>
                </a:lnTo>
                <a:lnTo>
                  <a:pt x="0" y="0"/>
                </a:lnTo>
              </a:path>
            </a:pathLst>
          </a:custGeom>
          <a:ln w="6350">
            <a:solidFill>
              <a:srgbClr val="FF0000"/>
            </a:solidFill>
            <a:miter/>
            <a:tailEnd type="triangle"/>
          </a:ln>
        </p:spPr>
        <p:txBody>
          <a:bodyPr/>
          <a:lstStyle/>
          <a:p>
            <a:endParaRPr sz="1801"/>
          </a:p>
        </p:txBody>
      </p:sp>
      <p:grpSp>
        <p:nvGrpSpPr>
          <p:cNvPr id="342" name="직사각형 7"/>
          <p:cNvGrpSpPr/>
          <p:nvPr/>
        </p:nvGrpSpPr>
        <p:grpSpPr>
          <a:xfrm>
            <a:off x="342901" y="2743761"/>
            <a:ext cx="2009774" cy="646585"/>
            <a:chOff x="0" y="9833"/>
            <a:chExt cx="2009775" cy="646583"/>
          </a:xfrm>
        </p:grpSpPr>
        <p:sp>
          <p:nvSpPr>
            <p:cNvPr id="340" name="Rectangle"/>
            <p:cNvSpPr/>
            <p:nvPr/>
          </p:nvSpPr>
          <p:spPr>
            <a:xfrm>
              <a:off x="0" y="28322"/>
              <a:ext cx="2009775" cy="609602"/>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341" name="SETTINGS…"/>
            <p:cNvSpPr txBox="1"/>
            <p:nvPr/>
          </p:nvSpPr>
          <p:spPr>
            <a:xfrm>
              <a:off x="0" y="9833"/>
              <a:ext cx="2009775" cy="6465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t>Press on “SETTINGS”</a:t>
              </a:r>
              <a:endParaRPr sz="1801" dirty="0"/>
            </a:p>
          </p:txBody>
        </p:sp>
      </p:grpSp>
      <p:sp>
        <p:nvSpPr>
          <p:cNvPr id="343" name="슬라이드 번호 개체 틀 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C2C8C3AF-1DA7-15F8-11C4-010CA95AD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1168"/>
          </a:xfrm>
          <a:prstGeom prst="rect">
            <a:avLst/>
          </a:prstGeom>
        </p:spPr>
      </p:pic>
      <p:sp>
        <p:nvSpPr>
          <p:cNvPr id="347" name="제목 1"/>
          <p:cNvSpPr txBox="1">
            <a:spLocks noGrp="1"/>
          </p:cNvSpPr>
          <p:nvPr>
            <p:ph type="ctrTitle"/>
          </p:nvPr>
        </p:nvSpPr>
        <p:spPr>
          <a:xfrm>
            <a:off x="0" y="1141412"/>
            <a:ext cx="9144000" cy="2387602"/>
          </a:xfrm>
          <a:prstGeom prst="rect">
            <a:avLst/>
          </a:prstGeom>
        </p:spPr>
        <p:txBody>
          <a:bodyPr>
            <a:normAutofit/>
          </a:bodyPr>
          <a:lstStyle/>
          <a:p>
            <a:r>
              <a:rPr sz="1000" dirty="0"/>
              <a:t> </a:t>
            </a:r>
          </a:p>
        </p:txBody>
      </p:sp>
      <p:sp>
        <p:nvSpPr>
          <p:cNvPr id="348" name="꺾인 연결선 4"/>
          <p:cNvSpPr/>
          <p:nvPr/>
        </p:nvSpPr>
        <p:spPr>
          <a:xfrm rot="16200000">
            <a:off x="2804844" y="1748721"/>
            <a:ext cx="228601" cy="696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000"/>
          </a:p>
        </p:txBody>
      </p:sp>
      <p:grpSp>
        <p:nvGrpSpPr>
          <p:cNvPr id="351" name="직사각형 6"/>
          <p:cNvGrpSpPr/>
          <p:nvPr/>
        </p:nvGrpSpPr>
        <p:grpSpPr>
          <a:xfrm>
            <a:off x="1224147" y="1261663"/>
            <a:ext cx="3598490" cy="403487"/>
            <a:chOff x="-20609" y="0"/>
            <a:chExt cx="3362314" cy="209550"/>
          </a:xfrm>
        </p:grpSpPr>
        <p:sp>
          <p:nvSpPr>
            <p:cNvPr id="349" name="Rectangle"/>
            <p:cNvSpPr/>
            <p:nvPr/>
          </p:nvSpPr>
          <p:spPr>
            <a:xfrm>
              <a:off x="-1" y="0"/>
              <a:ext cx="3341706" cy="209550"/>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endParaRPr sz="1000"/>
            </a:p>
          </p:txBody>
        </p:sp>
        <p:sp>
          <p:nvSpPr>
            <p:cNvPr id="350" name="바코드를 찍으면 아이템 알림 창 띄우기 위한 조치"/>
            <p:cNvSpPr txBox="1"/>
            <p:nvPr/>
          </p:nvSpPr>
          <p:spPr>
            <a:xfrm>
              <a:off x="-20609" y="7007"/>
              <a:ext cx="3341706" cy="1918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atin typeface="HY둥근고딕M"/>
                  <a:ea typeface="HY둥근고딕M"/>
                  <a:cs typeface="HY둥근고딕M"/>
                  <a:sym typeface="HY둥근고딕M"/>
                </a:defRPr>
              </a:lvl1pPr>
            </a:lstStyle>
            <a:p>
              <a:r>
                <a:rPr lang="en-US" dirty="0"/>
                <a:t>Check this button to receive pop-up notification to take action when an barcode of an item is scanned and is unregistered.</a:t>
              </a:r>
              <a:endParaRPr dirty="0"/>
            </a:p>
          </p:txBody>
        </p:sp>
      </p:grpSp>
      <p:pic>
        <p:nvPicPr>
          <p:cNvPr id="352" name="Picture 3" descr="Picture 3"/>
          <p:cNvPicPr>
            <a:picLocks noChangeAspect="1"/>
          </p:cNvPicPr>
          <p:nvPr/>
        </p:nvPicPr>
        <p:blipFill>
          <a:blip r:embed="rId3"/>
          <a:stretch>
            <a:fillRect/>
          </a:stretch>
        </p:blipFill>
        <p:spPr>
          <a:xfrm>
            <a:off x="5344202" y="1858064"/>
            <a:ext cx="1232599" cy="457202"/>
          </a:xfrm>
          <a:prstGeom prst="rect">
            <a:avLst/>
          </a:prstGeom>
          <a:ln w="12700" cap="flat">
            <a:noFill/>
            <a:miter lim="400000"/>
          </a:ln>
          <a:effectLst/>
        </p:spPr>
      </p:pic>
      <p:sp>
        <p:nvSpPr>
          <p:cNvPr id="353" name="직선 화살표 연결선 8"/>
          <p:cNvSpPr/>
          <p:nvPr/>
        </p:nvSpPr>
        <p:spPr>
          <a:xfrm>
            <a:off x="6636336" y="2179295"/>
            <a:ext cx="224645" cy="1"/>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000"/>
          </a:p>
        </p:txBody>
      </p:sp>
      <p:grpSp>
        <p:nvGrpSpPr>
          <p:cNvPr id="356" name="직사각형 9"/>
          <p:cNvGrpSpPr/>
          <p:nvPr/>
        </p:nvGrpSpPr>
        <p:grpSpPr>
          <a:xfrm>
            <a:off x="6953804" y="1721805"/>
            <a:ext cx="4488779" cy="830995"/>
            <a:chOff x="0" y="15268"/>
            <a:chExt cx="3867082" cy="472066"/>
          </a:xfrm>
        </p:grpSpPr>
        <p:sp>
          <p:nvSpPr>
            <p:cNvPr id="354" name="Rectangle"/>
            <p:cNvSpPr/>
            <p:nvPr/>
          </p:nvSpPr>
          <p:spPr>
            <a:xfrm>
              <a:off x="0" y="53657"/>
              <a:ext cx="3867082" cy="395289"/>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sz="800">
                  <a:latin typeface="HY둥근고딕M"/>
                  <a:ea typeface="HY둥근고딕M"/>
                  <a:cs typeface="HY둥근고딕M"/>
                  <a:sym typeface="HY둥근고딕M"/>
                </a:defRPr>
              </a:pPr>
              <a:endParaRPr sz="1000"/>
            </a:p>
          </p:txBody>
        </p:sp>
        <p:sp>
          <p:nvSpPr>
            <p:cNvPr id="355" name="DO NOTHING –세일 화면에서 아이템 등록 창 안 띄우기.…"/>
            <p:cNvSpPr txBox="1"/>
            <p:nvPr/>
          </p:nvSpPr>
          <p:spPr>
            <a:xfrm>
              <a:off x="0" y="15268"/>
              <a:ext cx="3867082" cy="4720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800">
                  <a:latin typeface="HY둥근고딕M"/>
                  <a:ea typeface="HY둥근고딕M"/>
                  <a:cs typeface="HY둥근고딕M"/>
                  <a:sym typeface="HY둥근고딕M"/>
                </a:defRPr>
              </a:pPr>
              <a:r>
                <a:rPr sz="1200" dirty="0"/>
                <a:t>DO NOTHING –</a:t>
              </a:r>
              <a:r>
                <a:rPr lang="en-US" sz="1200" dirty="0"/>
                <a:t> Registered product does not appear on the sales screen.</a:t>
              </a:r>
              <a:endParaRPr sz="1200" dirty="0"/>
            </a:p>
            <a:p>
              <a:pPr algn="ctr">
                <a:defRPr sz="800">
                  <a:latin typeface="HY둥근고딕M"/>
                  <a:ea typeface="HY둥근고딕M"/>
                  <a:cs typeface="HY둥근고딕M"/>
                  <a:sym typeface="HY둥근고딕M"/>
                </a:defRPr>
              </a:pPr>
              <a:r>
                <a:rPr sz="1200" dirty="0"/>
                <a:t>ALERT –</a:t>
              </a:r>
              <a:r>
                <a:rPr lang="en-US" sz="1200" dirty="0"/>
                <a:t> Warning of an unpublished product/barcode</a:t>
              </a:r>
              <a:r>
                <a:rPr sz="1200" dirty="0"/>
                <a:t>.</a:t>
              </a:r>
            </a:p>
            <a:p>
              <a:pPr algn="ctr">
                <a:defRPr sz="800">
                  <a:latin typeface="HY둥근고딕M"/>
                  <a:ea typeface="HY둥근고딕M"/>
                  <a:cs typeface="HY둥근고딕M"/>
                  <a:sym typeface="HY둥근고딕M"/>
                </a:defRPr>
              </a:pPr>
              <a:r>
                <a:rPr sz="1200" dirty="0"/>
                <a:t>PROMPT TO ADD – </a:t>
              </a:r>
              <a:r>
                <a:rPr lang="en-US" sz="1200" dirty="0"/>
                <a:t>Pop-up notification for scanned product.</a:t>
              </a:r>
              <a:endParaRPr sz="1200" dirty="0"/>
            </a:p>
          </p:txBody>
        </p:sp>
      </p:grpSp>
      <p:sp>
        <p:nvSpPr>
          <p:cNvPr id="357" name="TextBox 10"/>
          <p:cNvSpPr txBox="1"/>
          <p:nvPr/>
        </p:nvSpPr>
        <p:spPr>
          <a:xfrm>
            <a:off x="4494191" y="792158"/>
            <a:ext cx="464126"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r>
              <a:rPr sz="2800" dirty="0"/>
              <a:t>①</a:t>
            </a:r>
          </a:p>
        </p:txBody>
      </p:sp>
      <p:grpSp>
        <p:nvGrpSpPr>
          <p:cNvPr id="360" name="직사각형 18"/>
          <p:cNvGrpSpPr/>
          <p:nvPr/>
        </p:nvGrpSpPr>
        <p:grpSpPr>
          <a:xfrm>
            <a:off x="5877907" y="1039966"/>
            <a:ext cx="3578510" cy="646328"/>
            <a:chOff x="0" y="20090"/>
            <a:chExt cx="2251011" cy="319494"/>
          </a:xfrm>
        </p:grpSpPr>
        <p:sp>
          <p:nvSpPr>
            <p:cNvPr id="358" name="Rectangle"/>
            <p:cNvSpPr/>
            <p:nvPr/>
          </p:nvSpPr>
          <p:spPr>
            <a:xfrm>
              <a:off x="0" y="24655"/>
              <a:ext cx="2251011" cy="310358"/>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sz="800"/>
              </a:pPr>
              <a:endParaRPr sz="1000"/>
            </a:p>
          </p:txBody>
        </p:sp>
        <p:sp>
          <p:nvSpPr>
            <p:cNvPr id="359" name="체크 제품 편집 허용.…"/>
            <p:cNvSpPr txBox="1"/>
            <p:nvPr/>
          </p:nvSpPr>
          <p:spPr>
            <a:xfrm>
              <a:off x="0" y="20090"/>
              <a:ext cx="2251011" cy="3194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800"/>
              </a:pPr>
              <a:r>
                <a:rPr lang="en-US" sz="1200" dirty="0"/>
                <a:t>Check this button to allow Product Editing. Related to “#1”. You will not be able to edit any products if this is unchecked on sales screen.</a:t>
              </a:r>
            </a:p>
          </p:txBody>
        </p:sp>
      </p:grpSp>
      <p:sp>
        <p:nvSpPr>
          <p:cNvPr id="361" name="꺾인 연결선 22"/>
          <p:cNvSpPr/>
          <p:nvPr/>
        </p:nvSpPr>
        <p:spPr>
          <a:xfrm rot="10800000" flipH="1">
            <a:off x="2048910" y="1337839"/>
            <a:ext cx="3736212" cy="9774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179" y="0"/>
                </a:lnTo>
                <a:lnTo>
                  <a:pt x="18179"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000"/>
          </a:p>
        </p:txBody>
      </p:sp>
      <p:sp>
        <p:nvSpPr>
          <p:cNvPr id="362" name="TextBox 23"/>
          <p:cNvSpPr txBox="1"/>
          <p:nvPr/>
        </p:nvSpPr>
        <p:spPr>
          <a:xfrm>
            <a:off x="11026040" y="1260273"/>
            <a:ext cx="451404"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2800" dirty="0"/>
              <a:t>②</a:t>
            </a:r>
          </a:p>
        </p:txBody>
      </p:sp>
      <p:sp>
        <p:nvSpPr>
          <p:cNvPr id="363" name="TextBox 26"/>
          <p:cNvSpPr txBox="1"/>
          <p:nvPr/>
        </p:nvSpPr>
        <p:spPr>
          <a:xfrm>
            <a:off x="9093953" y="571285"/>
            <a:ext cx="464126"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r>
              <a:rPr sz="2800" dirty="0"/>
              <a:t>③</a:t>
            </a:r>
          </a:p>
        </p:txBody>
      </p:sp>
      <p:sp>
        <p:nvSpPr>
          <p:cNvPr id="367" name="꺾인 연결선 31"/>
          <p:cNvSpPr/>
          <p:nvPr/>
        </p:nvSpPr>
        <p:spPr>
          <a:xfrm>
            <a:off x="4238625" y="2964632"/>
            <a:ext cx="2265892" cy="986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000"/>
          </a:p>
        </p:txBody>
      </p:sp>
      <p:pic>
        <p:nvPicPr>
          <p:cNvPr id="368" name="Picture 4" descr="Picture 4"/>
          <p:cNvPicPr>
            <a:picLocks noChangeAspect="1"/>
          </p:cNvPicPr>
          <p:nvPr/>
        </p:nvPicPr>
        <p:blipFill>
          <a:blip r:embed="rId4"/>
          <a:stretch>
            <a:fillRect/>
          </a:stretch>
        </p:blipFill>
        <p:spPr>
          <a:xfrm>
            <a:off x="6561944" y="2819166"/>
            <a:ext cx="885664" cy="488157"/>
          </a:xfrm>
          <a:prstGeom prst="rect">
            <a:avLst/>
          </a:prstGeom>
          <a:ln w="12700" cap="flat">
            <a:noFill/>
            <a:miter lim="400000"/>
          </a:ln>
          <a:effectLst/>
        </p:spPr>
      </p:pic>
      <p:grpSp>
        <p:nvGrpSpPr>
          <p:cNvPr id="371" name="직사각형 36"/>
          <p:cNvGrpSpPr/>
          <p:nvPr/>
        </p:nvGrpSpPr>
        <p:grpSpPr>
          <a:xfrm>
            <a:off x="7542007" y="2984011"/>
            <a:ext cx="3900575" cy="786913"/>
            <a:chOff x="0" y="8489"/>
            <a:chExt cx="2545577" cy="342690"/>
          </a:xfrm>
        </p:grpSpPr>
        <p:sp>
          <p:nvSpPr>
            <p:cNvPr id="369" name="Rectangle"/>
            <p:cNvSpPr/>
            <p:nvPr/>
          </p:nvSpPr>
          <p:spPr>
            <a:xfrm>
              <a:off x="0" y="8489"/>
              <a:ext cx="2545577" cy="342690"/>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endParaRPr sz="1000"/>
            </a:p>
          </p:txBody>
        </p:sp>
        <p:sp>
          <p:nvSpPr>
            <p:cNvPr id="370" name="DETAIL - 판매 요약 보고서 자세히 보기.…"/>
            <p:cNvSpPr txBox="1"/>
            <p:nvPr/>
          </p:nvSpPr>
          <p:spPr>
            <a:xfrm>
              <a:off x="0" y="79312"/>
              <a:ext cx="2545577" cy="2010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800"/>
              </a:pPr>
              <a:r>
                <a:rPr sz="1200" dirty="0"/>
                <a:t> DETAIL </a:t>
              </a:r>
              <a:r>
                <a:rPr lang="en-US" sz="1200" dirty="0"/>
                <a:t>–</a:t>
              </a:r>
              <a:r>
                <a:rPr sz="1200" dirty="0"/>
                <a:t> </a:t>
              </a:r>
              <a:r>
                <a:rPr lang="en-US" sz="1200" dirty="0"/>
                <a:t>“FULL INFO” of SALES SUMMARY REPORT</a:t>
              </a:r>
              <a:r>
                <a:rPr sz="1200" dirty="0"/>
                <a:t>.</a:t>
              </a:r>
            </a:p>
            <a:p>
              <a:pPr algn="ctr">
                <a:defRPr sz="800"/>
              </a:pPr>
              <a:r>
                <a:rPr sz="1200" dirty="0"/>
                <a:t>SIMPLE – </a:t>
              </a:r>
              <a:r>
                <a:rPr lang="en-US" sz="1200" dirty="0"/>
                <a:t>Cash &amp; Card SALES DETAIL only</a:t>
              </a:r>
              <a:r>
                <a:rPr sz="1200" dirty="0"/>
                <a:t>.</a:t>
              </a:r>
            </a:p>
          </p:txBody>
        </p:sp>
      </p:grpSp>
      <p:sp>
        <p:nvSpPr>
          <p:cNvPr id="372" name="TextBox 44"/>
          <p:cNvSpPr txBox="1"/>
          <p:nvPr/>
        </p:nvSpPr>
        <p:spPr>
          <a:xfrm>
            <a:off x="7505035" y="2463766"/>
            <a:ext cx="464126"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r>
              <a:rPr sz="2800" dirty="0"/>
              <a:t>④</a:t>
            </a:r>
          </a:p>
        </p:txBody>
      </p:sp>
      <p:sp>
        <p:nvSpPr>
          <p:cNvPr id="373" name="직사각형 3"/>
          <p:cNvSpPr txBox="1"/>
          <p:nvPr/>
        </p:nvSpPr>
        <p:spPr>
          <a:xfrm>
            <a:off x="9630666" y="1037253"/>
            <a:ext cx="2387085" cy="2462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500">
                <a:solidFill>
                  <a:srgbClr val="FF0000"/>
                </a:solidFill>
              </a:defRPr>
            </a:pPr>
            <a:r>
              <a:rPr sz="1000" dirty="0"/>
              <a:t>1~</a:t>
            </a:r>
            <a:r>
              <a:rPr lang="en-US" sz="1000" dirty="0"/>
              <a:t>4</a:t>
            </a:r>
            <a:r>
              <a:rPr sz="1000" dirty="0"/>
              <a:t> </a:t>
            </a:r>
            <a:r>
              <a:rPr lang="en-US" sz="1000" dirty="0"/>
              <a:t>System Guide</a:t>
            </a:r>
            <a:r>
              <a:rPr sz="1000" dirty="0"/>
              <a:t>.</a:t>
            </a:r>
          </a:p>
        </p:txBody>
      </p:sp>
      <p:grpSp>
        <p:nvGrpSpPr>
          <p:cNvPr id="395" name="직사각형 80"/>
          <p:cNvGrpSpPr/>
          <p:nvPr/>
        </p:nvGrpSpPr>
        <p:grpSpPr>
          <a:xfrm>
            <a:off x="6897341" y="5796390"/>
            <a:ext cx="4601703" cy="381003"/>
            <a:chOff x="0" y="2923"/>
            <a:chExt cx="4601701" cy="381001"/>
          </a:xfrm>
        </p:grpSpPr>
        <p:sp>
          <p:nvSpPr>
            <p:cNvPr id="393"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394"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r>
                <a:rPr sz="1801" dirty="0"/>
                <a:t>.</a:t>
              </a:r>
            </a:p>
          </p:txBody>
        </p:sp>
      </p:grpSp>
      <p:sp>
        <p:nvSpPr>
          <p:cNvPr id="50" name="슬라이드 번호 개체 틀 3"/>
          <p:cNvSpPr>
            <a:spLocks noGrp="1"/>
          </p:cNvSpPr>
          <p:nvPr>
            <p:ph type="sldNum" sz="quarter" idx="2"/>
          </p:nvPr>
        </p:nvSpPr>
        <p:spPr>
          <a:xfrm>
            <a:off x="11091553" y="6400413"/>
            <a:ext cx="262249" cy="276999"/>
          </a:xfrm>
        </p:spPr>
        <p:txBody>
          <a:bodyPr/>
          <a:lstStyle/>
          <a:p>
            <a:r>
              <a:rPr lang="en-US" dirty="0"/>
              <a:t>17</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5E8795D-AC28-901D-A686-1AA5E6A55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슬라이드 번호 개체 틀 3"/>
          <p:cNvSpPr>
            <a:spLocks noGrp="1"/>
          </p:cNvSpPr>
          <p:nvPr>
            <p:ph type="sldNum" sz="quarter" idx="2"/>
          </p:nvPr>
        </p:nvSpPr>
        <p:spPr/>
        <p:txBody>
          <a:bodyPr/>
          <a:lstStyle/>
          <a:p>
            <a:fld id="{86CB4B4D-7CA3-9044-876B-883B54F8677D}" type="slidenum">
              <a:rPr lang="en-US" smtClean="0"/>
              <a:t>18</a:t>
            </a:fld>
            <a:endParaRPr lang="en-US"/>
          </a:p>
        </p:txBody>
      </p:sp>
      <p:sp>
        <p:nvSpPr>
          <p:cNvPr id="7" name="꺾인 연결선 39"/>
          <p:cNvSpPr/>
          <p:nvPr/>
        </p:nvSpPr>
        <p:spPr>
          <a:xfrm flipV="1">
            <a:off x="4729655" y="2295524"/>
            <a:ext cx="1646424" cy="9426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52" y="0"/>
                </a:lnTo>
                <a:lnTo>
                  <a:pt x="16852"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000"/>
          </a:p>
        </p:txBody>
      </p:sp>
      <p:grpSp>
        <p:nvGrpSpPr>
          <p:cNvPr id="9" name="직사각형 45"/>
          <p:cNvGrpSpPr/>
          <p:nvPr/>
        </p:nvGrpSpPr>
        <p:grpSpPr>
          <a:xfrm>
            <a:off x="7576131" y="1989558"/>
            <a:ext cx="3970994" cy="838203"/>
            <a:chOff x="-1" y="-1"/>
            <a:chExt cx="2802239" cy="838201"/>
          </a:xfrm>
        </p:grpSpPr>
        <p:sp>
          <p:nvSpPr>
            <p:cNvPr id="10" name="Rectangle"/>
            <p:cNvSpPr/>
            <p:nvPr/>
          </p:nvSpPr>
          <p:spPr>
            <a:xfrm>
              <a:off x="-1" y="-1"/>
              <a:ext cx="2802239" cy="83820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endParaRPr sz="1000"/>
            </a:p>
          </p:txBody>
        </p:sp>
        <p:sp>
          <p:nvSpPr>
            <p:cNvPr id="11" name="NONE – 리포트에 판매 제품 아이템 아무것도 안 띄우기.…"/>
            <p:cNvSpPr txBox="1"/>
            <p:nvPr/>
          </p:nvSpPr>
          <p:spPr>
            <a:xfrm>
              <a:off x="-1" y="95937"/>
              <a:ext cx="2802239" cy="646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800"/>
              </a:pPr>
              <a:r>
                <a:rPr sz="1200" dirty="0"/>
                <a:t>NONE –</a:t>
              </a:r>
              <a:r>
                <a:rPr lang="en-US" sz="1200" dirty="0"/>
                <a:t> Sold products will not appear on report.</a:t>
              </a:r>
              <a:endParaRPr sz="1200" dirty="0"/>
            </a:p>
            <a:p>
              <a:pPr algn="ctr">
                <a:defRPr sz="800"/>
              </a:pPr>
              <a:r>
                <a:rPr sz="1200" dirty="0"/>
                <a:t>CATEGORIES – </a:t>
              </a:r>
              <a:r>
                <a:rPr lang="en-US" sz="1200" dirty="0"/>
                <a:t>Quantity of specified category</a:t>
              </a:r>
              <a:r>
                <a:rPr sz="1200" dirty="0"/>
                <a:t>.</a:t>
              </a:r>
            </a:p>
            <a:p>
              <a:pPr algn="ctr">
                <a:defRPr sz="800"/>
              </a:pPr>
              <a:r>
                <a:rPr sz="1200" dirty="0"/>
                <a:t>PRODUCTS – </a:t>
              </a:r>
              <a:r>
                <a:rPr lang="en-US" sz="1200" dirty="0"/>
                <a:t>Detailed by products</a:t>
              </a:r>
              <a:r>
                <a:rPr sz="1200" dirty="0"/>
                <a:t>.</a:t>
              </a:r>
            </a:p>
          </p:txBody>
        </p:sp>
      </p:grpSp>
      <p:sp>
        <p:nvSpPr>
          <p:cNvPr id="12" name="꺾인 연결선 47"/>
          <p:cNvSpPr/>
          <p:nvPr/>
        </p:nvSpPr>
        <p:spPr>
          <a:xfrm>
            <a:off x="6042807" y="3528881"/>
            <a:ext cx="1725006" cy="10275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40" y="0"/>
                </a:lnTo>
                <a:lnTo>
                  <a:pt x="344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000"/>
          </a:p>
        </p:txBody>
      </p:sp>
      <p:grpSp>
        <p:nvGrpSpPr>
          <p:cNvPr id="13" name="직사각형 62"/>
          <p:cNvGrpSpPr/>
          <p:nvPr/>
        </p:nvGrpSpPr>
        <p:grpSpPr>
          <a:xfrm>
            <a:off x="7767813" y="4420279"/>
            <a:ext cx="3779312" cy="1613523"/>
            <a:chOff x="0" y="18291"/>
            <a:chExt cx="3376006" cy="457200"/>
          </a:xfrm>
        </p:grpSpPr>
        <p:sp>
          <p:nvSpPr>
            <p:cNvPr id="14" name="Rectangle"/>
            <p:cNvSpPr/>
            <p:nvPr/>
          </p:nvSpPr>
          <p:spPr>
            <a:xfrm>
              <a:off x="0" y="18291"/>
              <a:ext cx="3376006" cy="457200"/>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sz="800"/>
              </a:pPr>
              <a:endParaRPr sz="1000"/>
            </a:p>
          </p:txBody>
        </p:sp>
        <p:sp>
          <p:nvSpPr>
            <p:cNvPr id="15" name="CASH ONLY – 마감 할 때 현금 내역만 보임.…"/>
            <p:cNvSpPr txBox="1"/>
            <p:nvPr/>
          </p:nvSpPr>
          <p:spPr>
            <a:xfrm>
              <a:off x="0" y="50672"/>
              <a:ext cx="3376006" cy="3924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800"/>
              </a:pPr>
              <a:r>
                <a:rPr sz="1200" dirty="0"/>
                <a:t>CASH ONLY –</a:t>
              </a:r>
              <a:r>
                <a:rPr lang="en-US" sz="1200" dirty="0"/>
                <a:t> Details of CASH only at close.</a:t>
              </a:r>
              <a:endParaRPr sz="1200" dirty="0"/>
            </a:p>
            <a:p>
              <a:pPr algn="ctr">
                <a:defRPr sz="800"/>
              </a:pPr>
              <a:r>
                <a:rPr sz="1200" dirty="0"/>
                <a:t>SAME AS SALES SUMMA</a:t>
              </a:r>
              <a:r>
                <a:rPr lang="en-US" sz="1200" dirty="0"/>
                <a:t>R</a:t>
              </a:r>
              <a:r>
                <a:rPr sz="1200" dirty="0"/>
                <a:t>Y – </a:t>
              </a:r>
              <a:r>
                <a:rPr lang="en-US" sz="1200" dirty="0"/>
                <a:t>Details of Cash &amp; Card transaction at close</a:t>
              </a:r>
              <a:r>
                <a:rPr sz="1200" dirty="0"/>
                <a:t>. ④, ⑤ </a:t>
              </a:r>
              <a:r>
                <a:rPr lang="en-US" sz="1200" dirty="0"/>
                <a:t>Follow the guide #1~#7</a:t>
              </a:r>
              <a:r>
                <a:rPr sz="1200" dirty="0"/>
                <a:t>.</a:t>
              </a:r>
              <a:endParaRPr lang="en-US" sz="1200" dirty="0"/>
            </a:p>
            <a:p>
              <a:pPr algn="ctr">
                <a:defRPr sz="800"/>
              </a:pPr>
              <a:endParaRPr lang="en-US" sz="1200" dirty="0"/>
            </a:p>
            <a:p>
              <a:pPr algn="ctr">
                <a:defRPr sz="800"/>
              </a:pPr>
              <a:r>
                <a:rPr lang="en-US" sz="1200" dirty="0"/>
                <a:t>If all your sales was CASH ONLY. You can choose to get reports for CASH ONLY on BATCH REPORT.</a:t>
              </a:r>
              <a:endParaRPr sz="1200" dirty="0"/>
            </a:p>
          </p:txBody>
        </p:sp>
      </p:grpSp>
      <p:pic>
        <p:nvPicPr>
          <p:cNvPr id="16" name="Picture 7" descr="Picture 7"/>
          <p:cNvPicPr>
            <a:picLocks noChangeAspect="1"/>
          </p:cNvPicPr>
          <p:nvPr/>
        </p:nvPicPr>
        <p:blipFill>
          <a:blip r:embed="rId3"/>
          <a:stretch>
            <a:fillRect/>
          </a:stretch>
        </p:blipFill>
        <p:spPr>
          <a:xfrm>
            <a:off x="8502856" y="3774632"/>
            <a:ext cx="1905920" cy="377826"/>
          </a:xfrm>
          <a:prstGeom prst="rect">
            <a:avLst/>
          </a:prstGeom>
          <a:ln w="12700" cap="flat">
            <a:noFill/>
            <a:miter lim="400000"/>
          </a:ln>
          <a:effectLst/>
        </p:spPr>
      </p:pic>
      <p:sp>
        <p:nvSpPr>
          <p:cNvPr id="17" name="TextBox 92"/>
          <p:cNvSpPr txBox="1"/>
          <p:nvPr/>
        </p:nvSpPr>
        <p:spPr>
          <a:xfrm>
            <a:off x="8467800" y="3162684"/>
            <a:ext cx="456217"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r>
              <a:rPr sz="2800" dirty="0"/>
              <a:t>⑥</a:t>
            </a:r>
          </a:p>
        </p:txBody>
      </p:sp>
      <p:sp>
        <p:nvSpPr>
          <p:cNvPr id="25" name="Rectangle"/>
          <p:cNvSpPr/>
          <p:nvPr/>
        </p:nvSpPr>
        <p:spPr>
          <a:xfrm>
            <a:off x="1027832" y="2383741"/>
            <a:ext cx="1873629" cy="21161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r>
              <a:rPr lang="en-US" sz="1000" dirty="0"/>
              <a:t>“SALES SUMMARY REPORT”</a:t>
            </a:r>
            <a:endParaRPr sz="1000" dirty="0"/>
          </a:p>
        </p:txBody>
      </p:sp>
      <p:sp>
        <p:nvSpPr>
          <p:cNvPr id="27" name="꺾인 연결선 60"/>
          <p:cNvSpPr/>
          <p:nvPr/>
        </p:nvSpPr>
        <p:spPr>
          <a:xfrm rot="16200000" flipH="1">
            <a:off x="4426509" y="3405928"/>
            <a:ext cx="1057026" cy="20591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000"/>
          </a:p>
        </p:txBody>
      </p:sp>
      <p:grpSp>
        <p:nvGrpSpPr>
          <p:cNvPr id="28" name="직사각형 72"/>
          <p:cNvGrpSpPr/>
          <p:nvPr/>
        </p:nvGrpSpPr>
        <p:grpSpPr>
          <a:xfrm>
            <a:off x="4577991" y="4995048"/>
            <a:ext cx="3367842" cy="1210001"/>
            <a:chOff x="0" y="41798"/>
            <a:chExt cx="2157351" cy="546136"/>
          </a:xfrm>
        </p:grpSpPr>
        <p:sp>
          <p:nvSpPr>
            <p:cNvPr id="29" name="Rectangle"/>
            <p:cNvSpPr/>
            <p:nvPr/>
          </p:nvSpPr>
          <p:spPr>
            <a:xfrm>
              <a:off x="0" y="41798"/>
              <a:ext cx="1928827" cy="544300"/>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defRPr sz="800"/>
              </a:pPr>
              <a:endParaRPr sz="1000"/>
            </a:p>
          </p:txBody>
        </p:sp>
        <p:sp>
          <p:nvSpPr>
            <p:cNvPr id="30" name="NONE – 가게 이름 번호 안 뜸.…"/>
            <p:cNvSpPr txBox="1"/>
            <p:nvPr/>
          </p:nvSpPr>
          <p:spPr>
            <a:xfrm>
              <a:off x="0" y="46164"/>
              <a:ext cx="2157351" cy="5417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defRPr sz="800"/>
              </a:pPr>
              <a:r>
                <a:rPr sz="1200" dirty="0"/>
                <a:t>NONE – </a:t>
              </a:r>
              <a:r>
                <a:rPr lang="en-US" sz="1200" dirty="0"/>
                <a:t>No store information printed on report.</a:t>
              </a:r>
              <a:r>
                <a:rPr sz="1200" dirty="0"/>
                <a:t> </a:t>
              </a:r>
            </a:p>
            <a:p>
              <a:pPr>
                <a:defRPr sz="800"/>
              </a:pPr>
              <a:r>
                <a:rPr sz="1200" dirty="0"/>
                <a:t>NAME – </a:t>
              </a:r>
              <a:r>
                <a:rPr lang="en-US" sz="1200" dirty="0"/>
                <a:t>Store name ONLY printed on </a:t>
              </a:r>
            </a:p>
            <a:p>
              <a:pPr>
                <a:defRPr sz="800"/>
              </a:pPr>
              <a:r>
                <a:rPr lang="en-US" sz="1200" dirty="0"/>
                <a:t>report.</a:t>
              </a:r>
              <a:endParaRPr sz="1200" dirty="0"/>
            </a:p>
            <a:p>
              <a:pPr>
                <a:defRPr sz="800"/>
              </a:pPr>
              <a:r>
                <a:rPr sz="1200" dirty="0"/>
                <a:t>FULL INFO – </a:t>
              </a:r>
              <a:r>
                <a:rPr lang="en-US" sz="1200" dirty="0"/>
                <a:t>Store name and phone</a:t>
              </a:r>
            </a:p>
            <a:p>
              <a:pPr>
                <a:defRPr sz="800"/>
              </a:pPr>
              <a:r>
                <a:rPr lang="en-US" sz="1200" dirty="0"/>
                <a:t>number will be printed on report.</a:t>
              </a:r>
            </a:p>
          </p:txBody>
        </p:sp>
      </p:grpSp>
      <p:sp>
        <p:nvSpPr>
          <p:cNvPr id="31" name="TextBox 73"/>
          <p:cNvSpPr txBox="1"/>
          <p:nvPr/>
        </p:nvSpPr>
        <p:spPr>
          <a:xfrm>
            <a:off x="4577991" y="4450085"/>
            <a:ext cx="456217"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r>
              <a:rPr sz="2800" dirty="0"/>
              <a:t>⑦</a:t>
            </a:r>
          </a:p>
        </p:txBody>
      </p:sp>
      <p:sp>
        <p:nvSpPr>
          <p:cNvPr id="32" name="TextBox 46"/>
          <p:cNvSpPr txBox="1"/>
          <p:nvPr/>
        </p:nvSpPr>
        <p:spPr>
          <a:xfrm>
            <a:off x="7576131" y="1474867"/>
            <a:ext cx="456217" cy="52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r>
              <a:rPr sz="2800" dirty="0"/>
              <a:t>⑤</a:t>
            </a:r>
          </a:p>
        </p:txBody>
      </p:sp>
      <p:pic>
        <p:nvPicPr>
          <p:cNvPr id="33" name="Picture 5" descr="Picture 5"/>
          <p:cNvPicPr>
            <a:picLocks noChangeAspect="1"/>
          </p:cNvPicPr>
          <p:nvPr/>
        </p:nvPicPr>
        <p:blipFill>
          <a:blip r:embed="rId4"/>
          <a:stretch>
            <a:fillRect/>
          </a:stretch>
        </p:blipFill>
        <p:spPr>
          <a:xfrm>
            <a:off x="6376079" y="2061950"/>
            <a:ext cx="1117735" cy="533402"/>
          </a:xfrm>
          <a:prstGeom prst="rect">
            <a:avLst/>
          </a:prstGeom>
          <a:ln w="12700" cap="flat">
            <a:noFill/>
            <a:miter lim="400000"/>
          </a:ln>
          <a:effectLst/>
        </p:spPr>
      </p:pic>
    </p:spTree>
    <p:extLst>
      <p:ext uri="{BB962C8B-B14F-4D97-AF65-F5344CB8AC3E}">
        <p14:creationId xmlns:p14="http://schemas.microsoft.com/office/powerpoint/2010/main" val="23980104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9E0140FE-DC3F-9B4D-37BB-AB0B6EE5C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99" name="Picture 4" descr="Picture 4"/>
          <p:cNvPicPr>
            <a:picLocks noChangeAspect="1"/>
          </p:cNvPicPr>
          <p:nvPr/>
        </p:nvPicPr>
        <p:blipFill>
          <a:blip r:embed="rId3"/>
          <a:stretch>
            <a:fillRect/>
          </a:stretch>
        </p:blipFill>
        <p:spPr>
          <a:xfrm>
            <a:off x="11353799" y="2"/>
            <a:ext cx="838201" cy="358206"/>
          </a:xfrm>
          <a:prstGeom prst="rect">
            <a:avLst/>
          </a:prstGeom>
          <a:ln w="12700">
            <a:miter lim="400000"/>
          </a:ln>
        </p:spPr>
      </p:pic>
      <p:sp>
        <p:nvSpPr>
          <p:cNvPr id="400" name="직선 화살표 연결선 5"/>
          <p:cNvSpPr/>
          <p:nvPr/>
        </p:nvSpPr>
        <p:spPr>
          <a:xfrm>
            <a:off x="5336322" y="2057400"/>
            <a:ext cx="325652" cy="0"/>
          </a:xfrm>
          <a:prstGeom prst="line">
            <a:avLst/>
          </a:prstGeom>
          <a:ln w="6350">
            <a:solidFill>
              <a:srgbClr val="000000"/>
            </a:solidFill>
            <a:miter/>
            <a:tailEnd type="triangle"/>
          </a:ln>
        </p:spPr>
        <p:txBody>
          <a:bodyPr lIns="45719" rIns="45719"/>
          <a:lstStyle/>
          <a:p>
            <a:endParaRPr sz="1801"/>
          </a:p>
        </p:txBody>
      </p:sp>
      <p:grpSp>
        <p:nvGrpSpPr>
          <p:cNvPr id="403" name="직사각형 6"/>
          <p:cNvGrpSpPr/>
          <p:nvPr/>
        </p:nvGrpSpPr>
        <p:grpSpPr>
          <a:xfrm>
            <a:off x="5673544" y="1866899"/>
            <a:ext cx="2742996" cy="381002"/>
            <a:chOff x="-43777" y="-1"/>
            <a:chExt cx="2742995" cy="381001"/>
          </a:xfrm>
        </p:grpSpPr>
        <p:sp>
          <p:nvSpPr>
            <p:cNvPr id="401" name="Rectangle"/>
            <p:cNvSpPr/>
            <p:nvPr/>
          </p:nvSpPr>
          <p:spPr>
            <a:xfrm>
              <a:off x="-1" y="-1"/>
              <a:ext cx="2699219"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402" name="체크를 할 경우 DISCOUNT이유를 선택 해야 함."/>
            <p:cNvSpPr txBox="1"/>
            <p:nvPr/>
          </p:nvSpPr>
          <p:spPr>
            <a:xfrm>
              <a:off x="-43777" y="75085"/>
              <a:ext cx="2699219" cy="230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If checked, discount types will pop-up.</a:t>
              </a:r>
              <a:endParaRPr sz="900" dirty="0"/>
            </a:p>
          </p:txBody>
        </p:sp>
      </p:grpSp>
      <p:pic>
        <p:nvPicPr>
          <p:cNvPr id="407" name="Picture 2" descr="Picture 2"/>
          <p:cNvPicPr>
            <a:picLocks noChangeAspect="1"/>
          </p:cNvPicPr>
          <p:nvPr/>
        </p:nvPicPr>
        <p:blipFill>
          <a:blip r:embed="rId4"/>
          <a:stretch>
            <a:fillRect/>
          </a:stretch>
        </p:blipFill>
        <p:spPr>
          <a:xfrm>
            <a:off x="9744076" y="3352799"/>
            <a:ext cx="1676400" cy="481724"/>
          </a:xfrm>
          <a:prstGeom prst="rect">
            <a:avLst/>
          </a:prstGeom>
          <a:ln w="12700">
            <a:miter lim="400000"/>
          </a:ln>
        </p:spPr>
      </p:pic>
      <p:sp>
        <p:nvSpPr>
          <p:cNvPr id="408" name="직선 화살표 연결선 10"/>
          <p:cNvSpPr/>
          <p:nvPr/>
        </p:nvSpPr>
        <p:spPr>
          <a:xfrm>
            <a:off x="10575131" y="3834525"/>
            <a:ext cx="2" cy="127877"/>
          </a:xfrm>
          <a:prstGeom prst="line">
            <a:avLst/>
          </a:prstGeom>
          <a:ln w="6350">
            <a:solidFill>
              <a:srgbClr val="000000"/>
            </a:solidFill>
            <a:miter/>
            <a:tailEnd type="triangle"/>
          </a:ln>
        </p:spPr>
        <p:txBody>
          <a:bodyPr lIns="45719" rIns="45719"/>
          <a:lstStyle/>
          <a:p>
            <a:endParaRPr sz="1801"/>
          </a:p>
        </p:txBody>
      </p:sp>
      <p:grpSp>
        <p:nvGrpSpPr>
          <p:cNvPr id="411" name="직사각형 19"/>
          <p:cNvGrpSpPr/>
          <p:nvPr/>
        </p:nvGrpSpPr>
        <p:grpSpPr>
          <a:xfrm>
            <a:off x="9179719" y="4035734"/>
            <a:ext cx="2431256" cy="630940"/>
            <a:chOff x="0" y="12239"/>
            <a:chExt cx="2362200" cy="498263"/>
          </a:xfrm>
        </p:grpSpPr>
        <p:sp>
          <p:nvSpPr>
            <p:cNvPr id="409" name="Rectangle"/>
            <p:cNvSpPr/>
            <p:nvPr/>
          </p:nvSpPr>
          <p:spPr>
            <a:xfrm>
              <a:off x="0" y="32769"/>
              <a:ext cx="2362200" cy="4572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sz="700"/>
              </a:pPr>
              <a:endParaRPr sz="700"/>
            </a:p>
          </p:txBody>
        </p:sp>
        <p:sp>
          <p:nvSpPr>
            <p:cNvPr id="410" name="NO : 재고가 없어도 판매가능…"/>
            <p:cNvSpPr txBox="1"/>
            <p:nvPr/>
          </p:nvSpPr>
          <p:spPr>
            <a:xfrm>
              <a:off x="0" y="12239"/>
              <a:ext cx="2362200" cy="4982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defRPr sz="700"/>
              </a:pPr>
              <a:r>
                <a:rPr sz="700" dirty="0"/>
                <a:t>NO : </a:t>
              </a:r>
              <a:r>
                <a:rPr lang="en-US" sz="700" dirty="0"/>
                <a:t>No information or reason for return.</a:t>
              </a:r>
              <a:endParaRPr sz="700" dirty="0"/>
            </a:p>
            <a:p>
              <a:pPr>
                <a:defRPr sz="700"/>
              </a:pPr>
              <a:r>
                <a:rPr sz="700" dirty="0"/>
                <a:t>WARNING IF NOT AVAILABLE : </a:t>
              </a:r>
              <a:r>
                <a:rPr lang="en-US" sz="700" dirty="0"/>
                <a:t>You may ignore the out of stock notification and sell the product.</a:t>
              </a:r>
              <a:endParaRPr sz="700" dirty="0">
                <a:solidFill>
                  <a:srgbClr val="FFFFFF"/>
                </a:solidFill>
              </a:endParaRPr>
            </a:p>
            <a:p>
              <a:pPr>
                <a:defRPr sz="700"/>
              </a:pPr>
              <a:r>
                <a:rPr sz="700" dirty="0"/>
                <a:t>STOP IF NOT AVAILABLE : </a:t>
              </a:r>
              <a:r>
                <a:rPr lang="en-US" sz="700" dirty="0"/>
                <a:t>Sales will not be available for products out of stock.</a:t>
              </a:r>
              <a:endParaRPr sz="700" dirty="0"/>
            </a:p>
          </p:txBody>
        </p:sp>
      </p:grpSp>
      <p:grpSp>
        <p:nvGrpSpPr>
          <p:cNvPr id="417" name="그룹 9"/>
          <p:cNvGrpSpPr/>
          <p:nvPr/>
        </p:nvGrpSpPr>
        <p:grpSpPr>
          <a:xfrm>
            <a:off x="6928987" y="2539673"/>
            <a:ext cx="3657602" cy="685255"/>
            <a:chOff x="0" y="16062"/>
            <a:chExt cx="3657599" cy="685254"/>
          </a:xfrm>
        </p:grpSpPr>
        <p:pic>
          <p:nvPicPr>
            <p:cNvPr id="412" name="Picture 2" descr="Picture 2"/>
            <p:cNvPicPr>
              <a:picLocks noChangeAspect="1"/>
            </p:cNvPicPr>
            <p:nvPr/>
          </p:nvPicPr>
          <p:blipFill>
            <a:blip r:embed="rId5"/>
            <a:stretch>
              <a:fillRect/>
            </a:stretch>
          </p:blipFill>
          <p:spPr>
            <a:xfrm>
              <a:off x="0" y="131709"/>
              <a:ext cx="838200" cy="569607"/>
            </a:xfrm>
            <a:prstGeom prst="rect">
              <a:avLst/>
            </a:prstGeom>
            <a:ln w="12700" cap="flat">
              <a:noFill/>
              <a:miter lim="400000"/>
            </a:ln>
            <a:effectLst/>
          </p:spPr>
        </p:pic>
        <p:grpSp>
          <p:nvGrpSpPr>
            <p:cNvPr id="415" name="직사각형 12"/>
            <p:cNvGrpSpPr/>
            <p:nvPr/>
          </p:nvGrpSpPr>
          <p:grpSpPr>
            <a:xfrm>
              <a:off x="1142998" y="16062"/>
              <a:ext cx="2514601" cy="461662"/>
              <a:chOff x="0" y="16062"/>
              <a:chExt cx="2514600" cy="461661"/>
            </a:xfrm>
          </p:grpSpPr>
          <p:sp>
            <p:nvSpPr>
              <p:cNvPr id="413" name="Rectangle"/>
              <p:cNvSpPr/>
              <p:nvPr/>
            </p:nvSpPr>
            <p:spPr>
              <a:xfrm>
                <a:off x="0" y="35514"/>
                <a:ext cx="2514600" cy="42275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a:solidFill>
                      <a:srgbClr val="FFFFFF"/>
                    </a:solidFill>
                  </a:defRPr>
                </a:pPr>
                <a:endParaRPr sz="1801"/>
              </a:p>
            </p:txBody>
          </p:sp>
          <p:sp>
            <p:nvSpPr>
              <p:cNvPr id="414" name="NO : 반품 할 경우 이유 적을 필요 없음.…"/>
              <p:cNvSpPr txBox="1"/>
              <p:nvPr/>
            </p:nvSpPr>
            <p:spPr>
              <a:xfrm>
                <a:off x="0" y="16062"/>
                <a:ext cx="2514600" cy="46166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defRPr sz="800"/>
                </a:pPr>
                <a:r>
                  <a:rPr sz="800" dirty="0"/>
                  <a:t>NO : </a:t>
                </a:r>
                <a:r>
                  <a:rPr lang="en-US" sz="800" dirty="0"/>
                  <a:t>No reason required for the return.</a:t>
                </a:r>
                <a:endParaRPr sz="800" dirty="0">
                  <a:solidFill>
                    <a:srgbClr val="FFFFFF"/>
                  </a:solidFill>
                </a:endParaRPr>
              </a:p>
              <a:p>
                <a:pPr>
                  <a:defRPr sz="800"/>
                </a:pPr>
                <a:r>
                  <a:rPr sz="800" dirty="0"/>
                  <a:t>OPTIONAL :</a:t>
                </a:r>
                <a:r>
                  <a:rPr lang="en-US" sz="800" dirty="0"/>
                  <a:t> Reason for return notification.</a:t>
                </a:r>
                <a:endParaRPr sz="800" dirty="0">
                  <a:solidFill>
                    <a:srgbClr val="FFFFFF"/>
                  </a:solidFill>
                </a:endParaRPr>
              </a:p>
              <a:p>
                <a:pPr>
                  <a:defRPr sz="800"/>
                </a:pPr>
                <a:r>
                  <a:rPr sz="800" dirty="0"/>
                  <a:t>REQUIRED :</a:t>
                </a:r>
                <a:r>
                  <a:rPr lang="en-US" sz="800" dirty="0"/>
                  <a:t> Reason required for return.</a:t>
                </a:r>
                <a:endParaRPr sz="800" dirty="0"/>
              </a:p>
            </p:txBody>
          </p:sp>
        </p:grpSp>
        <p:sp>
          <p:nvSpPr>
            <p:cNvPr id="416" name="직선 화살표 연결선 13"/>
            <p:cNvSpPr/>
            <p:nvPr/>
          </p:nvSpPr>
          <p:spPr>
            <a:xfrm>
              <a:off x="838200" y="229170"/>
              <a:ext cx="228599" cy="1"/>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801"/>
            </a:p>
          </p:txBody>
        </p:sp>
      </p:grpSp>
      <p:grpSp>
        <p:nvGrpSpPr>
          <p:cNvPr id="420" name="직사각형 24"/>
          <p:cNvGrpSpPr/>
          <p:nvPr/>
        </p:nvGrpSpPr>
        <p:grpSpPr>
          <a:xfrm>
            <a:off x="6298536" y="4092935"/>
            <a:ext cx="1049556" cy="262137"/>
            <a:chOff x="-1" y="-1"/>
            <a:chExt cx="1049554" cy="262135"/>
          </a:xfrm>
        </p:grpSpPr>
        <p:sp>
          <p:nvSpPr>
            <p:cNvPr id="418" name="Rectangle"/>
            <p:cNvSpPr/>
            <p:nvPr/>
          </p:nvSpPr>
          <p:spPr>
            <a:xfrm>
              <a:off x="-1" y="-1"/>
              <a:ext cx="1049554" cy="26213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a:solidFill>
                    <a:srgbClr val="FFFFFF"/>
                  </a:solidFill>
                </a:defRPr>
              </a:pPr>
              <a:endParaRPr sz="1801"/>
            </a:p>
          </p:txBody>
        </p:sp>
        <p:sp>
          <p:nvSpPr>
            <p:cNvPr id="419" name="앞으로 추가될 계획임."/>
            <p:cNvSpPr txBox="1"/>
            <p:nvPr/>
          </p:nvSpPr>
          <p:spPr>
            <a:xfrm>
              <a:off x="-1" y="31040"/>
              <a:ext cx="1049554" cy="2000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defRPr sz="700">
                  <a:solidFill>
                    <a:srgbClr val="8497B0"/>
                  </a:solidFill>
                </a:defRPr>
              </a:pPr>
              <a:r>
                <a:rPr lang="en-US" sz="700" dirty="0"/>
                <a:t>*COMING SOON*</a:t>
              </a:r>
              <a:endParaRPr sz="700" dirty="0"/>
            </a:p>
          </p:txBody>
        </p:sp>
      </p:grpSp>
      <p:grpSp>
        <p:nvGrpSpPr>
          <p:cNvPr id="423" name="직사각형 25"/>
          <p:cNvGrpSpPr/>
          <p:nvPr/>
        </p:nvGrpSpPr>
        <p:grpSpPr>
          <a:xfrm>
            <a:off x="7766724" y="4696818"/>
            <a:ext cx="1058178" cy="307775"/>
            <a:chOff x="-1" y="-22820"/>
            <a:chExt cx="1058177" cy="307773"/>
          </a:xfrm>
        </p:grpSpPr>
        <p:sp>
          <p:nvSpPr>
            <p:cNvPr id="421" name="Rectangle"/>
            <p:cNvSpPr/>
            <p:nvPr/>
          </p:nvSpPr>
          <p:spPr>
            <a:xfrm>
              <a:off x="-1" y="-1"/>
              <a:ext cx="1058177" cy="26213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422" name="음식 정부 보조금 EBT"/>
            <p:cNvSpPr txBox="1"/>
            <p:nvPr/>
          </p:nvSpPr>
          <p:spPr>
            <a:xfrm>
              <a:off x="-1" y="-22820"/>
              <a:ext cx="1058177"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700"/>
              </a:pPr>
              <a:r>
                <a:rPr lang="en-US" sz="700" dirty="0"/>
                <a:t>Government/Food Stamps EBT</a:t>
              </a:r>
            </a:p>
          </p:txBody>
        </p:sp>
      </p:grpSp>
      <p:sp>
        <p:nvSpPr>
          <p:cNvPr id="424" name="직사각형 11"/>
          <p:cNvSpPr txBox="1"/>
          <p:nvPr/>
        </p:nvSpPr>
        <p:spPr>
          <a:xfrm>
            <a:off x="5637523" y="1497567"/>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⑧</a:t>
            </a:r>
          </a:p>
        </p:txBody>
      </p:sp>
      <p:sp>
        <p:nvSpPr>
          <p:cNvPr id="425" name="직사각형 14"/>
          <p:cNvSpPr txBox="1"/>
          <p:nvPr/>
        </p:nvSpPr>
        <p:spPr>
          <a:xfrm>
            <a:off x="8001043" y="2217391"/>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⑨</a:t>
            </a:r>
          </a:p>
        </p:txBody>
      </p:sp>
      <p:sp>
        <p:nvSpPr>
          <p:cNvPr id="426" name="직사각형 15"/>
          <p:cNvSpPr txBox="1"/>
          <p:nvPr/>
        </p:nvSpPr>
        <p:spPr>
          <a:xfrm>
            <a:off x="9103686" y="3676870"/>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⑩</a:t>
            </a:r>
          </a:p>
        </p:txBody>
      </p:sp>
      <p:sp>
        <p:nvSpPr>
          <p:cNvPr id="427" name="직사각형 16"/>
          <p:cNvSpPr txBox="1"/>
          <p:nvPr/>
        </p:nvSpPr>
        <p:spPr>
          <a:xfrm>
            <a:off x="7673742" y="4350303"/>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⑪</a:t>
            </a:r>
          </a:p>
        </p:txBody>
      </p:sp>
      <p:sp>
        <p:nvSpPr>
          <p:cNvPr id="428" name="직사각형 1"/>
          <p:cNvSpPr txBox="1"/>
          <p:nvPr/>
        </p:nvSpPr>
        <p:spPr>
          <a:xfrm>
            <a:off x="6513493" y="4987243"/>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⑫</a:t>
            </a:r>
          </a:p>
        </p:txBody>
      </p:sp>
      <p:grpSp>
        <p:nvGrpSpPr>
          <p:cNvPr id="431" name="직사각형 2"/>
          <p:cNvGrpSpPr/>
          <p:nvPr/>
        </p:nvGrpSpPr>
        <p:grpSpPr>
          <a:xfrm>
            <a:off x="6553200" y="5330889"/>
            <a:ext cx="2352676" cy="400364"/>
            <a:chOff x="0" y="6833"/>
            <a:chExt cx="2352675" cy="400363"/>
          </a:xfrm>
        </p:grpSpPr>
        <p:sp>
          <p:nvSpPr>
            <p:cNvPr id="429" name="Rectangle"/>
            <p:cNvSpPr/>
            <p:nvPr/>
          </p:nvSpPr>
          <p:spPr>
            <a:xfrm>
              <a:off x="0" y="14587"/>
              <a:ext cx="2352675" cy="38485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sz="1000"/>
              </a:pPr>
              <a:endParaRPr sz="1001"/>
            </a:p>
          </p:txBody>
        </p:sp>
        <p:sp>
          <p:nvSpPr>
            <p:cNvPr id="430" name="세일이 끝나면 자동으로 처음 세일화면으로 돌아가게 함"/>
            <p:cNvSpPr txBox="1"/>
            <p:nvPr/>
          </p:nvSpPr>
          <p:spPr>
            <a:xfrm>
              <a:off x="0" y="6833"/>
              <a:ext cx="2352675" cy="4003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000"/>
              </a:lvl1pPr>
            </a:lstStyle>
            <a:p>
              <a:r>
                <a:rPr lang="en-US" sz="1001" dirty="0"/>
                <a:t>After a transaction, automatically returns to sales screen.</a:t>
              </a:r>
              <a:endParaRPr sz="1001" dirty="0"/>
            </a:p>
          </p:txBody>
        </p:sp>
      </p:grpSp>
      <p:sp>
        <p:nvSpPr>
          <p:cNvPr id="432" name="슬라이드 번호 개체 틀 8"/>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그룹 12"/>
          <p:cNvGrpSpPr/>
          <p:nvPr/>
        </p:nvGrpSpPr>
        <p:grpSpPr>
          <a:xfrm rot="10800000">
            <a:off x="-2" y="6803599"/>
            <a:ext cx="12192004" cy="4572005"/>
            <a:chOff x="-1" y="-1"/>
            <a:chExt cx="12192002" cy="4572002"/>
          </a:xfrm>
        </p:grpSpPr>
        <p:sp>
          <p:nvSpPr>
            <p:cNvPr id="116" name="직선 연결선 14"/>
            <p:cNvSpPr/>
            <p:nvPr/>
          </p:nvSpPr>
          <p:spPr>
            <a:xfrm flipH="1" flipV="1">
              <a:off x="-1" y="4530712"/>
              <a:ext cx="12192001" cy="1"/>
            </a:xfrm>
            <a:prstGeom prst="line">
              <a:avLst/>
            </a:prstGeom>
            <a:noFill/>
            <a:ln w="76200" cap="flat">
              <a:solidFill>
                <a:schemeClr val="accent1"/>
              </a:solidFill>
              <a:prstDash val="solid"/>
              <a:miter lim="800000"/>
            </a:ln>
            <a:effectLst/>
          </p:spPr>
          <p:txBody>
            <a:bodyPr wrap="square" lIns="45719" tIns="45719" rIns="45719" bIns="45719" numCol="1" anchor="t">
              <a:noAutofit/>
            </a:bodyPr>
            <a:lstStyle/>
            <a:p>
              <a:endParaRPr sz="1801" dirty="0"/>
            </a:p>
          </p:txBody>
        </p:sp>
        <p:sp>
          <p:nvSpPr>
            <p:cNvPr id="117" name="Oval 5"/>
            <p:cNvSpPr/>
            <p:nvPr/>
          </p:nvSpPr>
          <p:spPr>
            <a:xfrm>
              <a:off x="0" y="-1"/>
              <a:ext cx="12192001" cy="4572002"/>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89"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6"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0"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89"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6"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0"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cap="flat">
              <a:noFill/>
              <a:miter lim="400000"/>
            </a:ln>
            <a:effectLst/>
          </p:spPr>
          <p:txBody>
            <a:bodyPr wrap="square" lIns="45719" tIns="45719" rIns="45719" bIns="45719" numCol="1" anchor="t">
              <a:noAutofit/>
            </a:bodyPr>
            <a:lstStyle/>
            <a:p>
              <a:endParaRPr sz="1801" dirty="0"/>
            </a:p>
          </p:txBody>
        </p:sp>
      </p:grpSp>
      <p:grpSp>
        <p:nvGrpSpPr>
          <p:cNvPr id="121" name="직사각형 8"/>
          <p:cNvGrpSpPr/>
          <p:nvPr/>
        </p:nvGrpSpPr>
        <p:grpSpPr>
          <a:xfrm>
            <a:off x="3374996" y="397802"/>
            <a:ext cx="5172105" cy="6012841"/>
            <a:chOff x="0" y="0"/>
            <a:chExt cx="5397500" cy="6159500"/>
          </a:xfrm>
        </p:grpSpPr>
        <p:sp>
          <p:nvSpPr>
            <p:cNvPr id="119" name="Rectangle"/>
            <p:cNvSpPr/>
            <p:nvPr/>
          </p:nvSpPr>
          <p:spPr>
            <a:xfrm>
              <a:off x="0" y="0"/>
              <a:ext cx="5397500" cy="61595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endParaRPr sz="1801" dirty="0"/>
            </a:p>
          </p:txBody>
        </p:sp>
        <p:sp>
          <p:nvSpPr>
            <p:cNvPr id="120" name="ADMIN SETTING…"/>
            <p:cNvSpPr txBox="1"/>
            <p:nvPr/>
          </p:nvSpPr>
          <p:spPr>
            <a:xfrm>
              <a:off x="0" y="51257"/>
              <a:ext cx="5397500" cy="60569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buSzPct val="100000"/>
              </a:pPr>
              <a:r>
                <a:rPr lang="en-US" sz="1401" dirty="0">
                  <a:solidFill>
                    <a:schemeClr val="tx1"/>
                  </a:solidFill>
                </a:rPr>
                <a:t>1. </a:t>
              </a:r>
              <a:r>
                <a:rPr sz="1401" dirty="0">
                  <a:solidFill>
                    <a:schemeClr val="tx1"/>
                  </a:solidFill>
                </a:rPr>
                <a:t>ADMIN SETTING</a:t>
              </a:r>
            </a:p>
            <a:p>
              <a:r>
                <a:rPr lang="en-US" sz="1401" dirty="0">
                  <a:solidFill>
                    <a:schemeClr val="tx1"/>
                  </a:solidFill>
                </a:rPr>
                <a:t>   </a:t>
              </a:r>
              <a:r>
                <a:rPr sz="1401" dirty="0">
                  <a:solidFill>
                    <a:schemeClr val="tx1"/>
                  </a:solidFill>
                </a:rPr>
                <a:t>A.</a:t>
              </a:r>
              <a:r>
                <a:rPr lang="en-US" sz="1401" dirty="0">
                  <a:solidFill>
                    <a:schemeClr val="tx1"/>
                  </a:solidFill>
                </a:rPr>
                <a:t> ADMINISTRATOR  . . . . . . . . . 3 ~ 11</a:t>
              </a:r>
              <a:endParaRPr sz="1401" dirty="0">
                <a:solidFill>
                  <a:schemeClr val="tx1"/>
                </a:solidFill>
              </a:endParaRPr>
            </a:p>
            <a:p>
              <a:endParaRPr lang="en-US" sz="1401" dirty="0">
                <a:solidFill>
                  <a:schemeClr val="tx1"/>
                </a:solidFill>
              </a:endParaRPr>
            </a:p>
            <a:p>
              <a:r>
                <a:rPr sz="1401" dirty="0">
                  <a:solidFill>
                    <a:schemeClr val="tx1"/>
                  </a:solidFill>
                </a:rPr>
                <a:t>2. </a:t>
              </a:r>
              <a:r>
                <a:rPr lang="en-US" sz="1401" dirty="0">
                  <a:solidFill>
                    <a:schemeClr val="tx1"/>
                  </a:solidFill>
                </a:rPr>
                <a:t>USER Setting Function</a:t>
              </a:r>
              <a:endParaRPr lang="en-US" altLang="ko-KR" sz="1401" dirty="0">
                <a:solidFill>
                  <a:schemeClr val="tx1"/>
                </a:solidFill>
              </a:endParaRPr>
            </a:p>
            <a:p>
              <a:r>
                <a:rPr lang="en-US" altLang="ko-KR" sz="1401" dirty="0">
                  <a:solidFill>
                    <a:schemeClr val="tx1"/>
                  </a:solidFill>
                </a:rPr>
                <a:t>   A. USER Setting . . . . . . . . . 12 ~ 15 PAGE</a:t>
              </a:r>
            </a:p>
            <a:p>
              <a:endParaRPr lang="en-US" altLang="ko-KR" sz="1401" dirty="0">
                <a:solidFill>
                  <a:schemeClr val="tx1"/>
                </a:solidFill>
              </a:endParaRPr>
            </a:p>
            <a:p>
              <a:r>
                <a:rPr lang="en-US" altLang="ko-KR" sz="1401" dirty="0">
                  <a:solidFill>
                    <a:schemeClr val="tx1"/>
                  </a:solidFill>
                </a:rPr>
                <a:t>3. SETTING 16 PAGE</a:t>
              </a:r>
            </a:p>
            <a:p>
              <a:r>
                <a:rPr lang="en-US" altLang="ko-KR" sz="1401" dirty="0">
                  <a:solidFill>
                    <a:schemeClr val="tx1"/>
                  </a:solidFill>
                </a:rPr>
                <a:t>   A. MAIN . . . . . . . . . 17 ~ 26 PAGE</a:t>
              </a:r>
            </a:p>
            <a:p>
              <a:r>
                <a:rPr lang="en-US" altLang="ko-KR" sz="1401" dirty="0">
                  <a:solidFill>
                    <a:schemeClr val="tx1"/>
                  </a:solidFill>
                </a:rPr>
                <a:t>   B. SCREEN . . . . . . . . 27 ~ 28 PAGE</a:t>
              </a:r>
            </a:p>
            <a:p>
              <a:r>
                <a:rPr lang="en-US" altLang="ko-KR" sz="1401" dirty="0">
                  <a:solidFill>
                    <a:schemeClr val="tx1"/>
                  </a:solidFill>
                </a:rPr>
                <a:t>   C. PRINT . . . . . . . . . . 29 ~ 30 PAGE</a:t>
              </a:r>
            </a:p>
            <a:p>
              <a:r>
                <a:rPr lang="en-US" altLang="ko-KR" sz="1401" dirty="0">
                  <a:solidFill>
                    <a:schemeClr val="tx1"/>
                  </a:solidFill>
                </a:rPr>
                <a:t>   D. PAYMENT . . . . . . . . . 31 ~ 41 PAGE</a:t>
              </a:r>
            </a:p>
            <a:p>
              <a:r>
                <a:rPr lang="en-US" altLang="ko-KR" sz="1401" dirty="0">
                  <a:solidFill>
                    <a:schemeClr val="tx1"/>
                  </a:solidFill>
                </a:rPr>
                <a:t>   E. DISCOUNT . . . . . . . . . 42 ~ 45 PAGE </a:t>
              </a:r>
            </a:p>
            <a:p>
              <a:r>
                <a:rPr lang="en-US" altLang="ko-KR" sz="1401" dirty="0">
                  <a:solidFill>
                    <a:schemeClr val="tx1"/>
                  </a:solidFill>
                </a:rPr>
                <a:t>   F. TAX TABLE. . . . . . . . . . 46 ~ 47 PAGE</a:t>
              </a:r>
            </a:p>
            <a:p>
              <a:r>
                <a:rPr lang="en-US" altLang="ko-KR" sz="1401" dirty="0">
                  <a:solidFill>
                    <a:schemeClr val="tx1"/>
                  </a:solidFill>
                </a:rPr>
                <a:t>   G. PRODUCT. . . . . . . . . . 48 ~ 51 PAGE</a:t>
              </a:r>
            </a:p>
            <a:p>
              <a:r>
                <a:rPr lang="en-US" altLang="ko-KR" sz="1401" dirty="0">
                  <a:solidFill>
                    <a:schemeClr val="tx1"/>
                  </a:solidFill>
                </a:rPr>
                <a:t>   H. CUSTOMER. . . . . . . . . . 51 ~ 54 PAGE</a:t>
              </a:r>
            </a:p>
            <a:p>
              <a:r>
                <a:rPr lang="en-US" altLang="ko-KR" sz="1401" dirty="0">
                  <a:solidFill>
                    <a:schemeClr val="tx1"/>
                  </a:solidFill>
                </a:rPr>
                <a:t>    I. ALERT. . . . . . . . . . 55 ~ 56 PAGE</a:t>
              </a:r>
            </a:p>
            <a:p>
              <a:endParaRPr lang="en-US" altLang="ko-KR" sz="1401" dirty="0">
                <a:solidFill>
                  <a:schemeClr val="tx1"/>
                </a:solidFill>
              </a:endParaRPr>
            </a:p>
            <a:p>
              <a:r>
                <a:rPr lang="en-US" altLang="ko-KR" sz="1401" dirty="0">
                  <a:solidFill>
                    <a:schemeClr val="tx1"/>
                  </a:solidFill>
                </a:rPr>
                <a:t>4. SALES </a:t>
              </a:r>
              <a:r>
                <a:rPr lang="ko-KR" altLang="en-US" sz="1401" dirty="0">
                  <a:solidFill>
                    <a:schemeClr val="tx1"/>
                  </a:solidFill>
                </a:rPr>
                <a:t>방법 </a:t>
              </a:r>
              <a:r>
                <a:rPr lang="en-US" altLang="ko-KR" sz="1401" dirty="0">
                  <a:solidFill>
                    <a:schemeClr val="tx1"/>
                  </a:solidFill>
                </a:rPr>
                <a:t>58 PAGE</a:t>
              </a:r>
            </a:p>
            <a:p>
              <a:r>
                <a:rPr lang="en-US" altLang="ko-KR" sz="1401" dirty="0">
                  <a:solidFill>
                    <a:schemeClr val="tx1"/>
                  </a:solidFill>
                </a:rPr>
                <a:t>   A. REGISTER OPEN / CLOSE . . . . . . . . . 59 ~ 60 PAGE</a:t>
              </a:r>
            </a:p>
            <a:p>
              <a:r>
                <a:rPr lang="en-US" altLang="ko-KR" sz="1401" dirty="0">
                  <a:solidFill>
                    <a:schemeClr val="tx1"/>
                  </a:solidFill>
                </a:rPr>
                <a:t>   B. SALES (Button Functions)</a:t>
              </a:r>
              <a:r>
                <a:rPr lang="ko-KR" altLang="en-US" sz="1401" dirty="0">
                  <a:solidFill>
                    <a:schemeClr val="tx1"/>
                  </a:solidFill>
                </a:rPr>
                <a:t> </a:t>
              </a:r>
              <a:r>
                <a:rPr lang="en-US" altLang="ko-KR" sz="1401" dirty="0">
                  <a:solidFill>
                    <a:schemeClr val="tx1"/>
                  </a:solidFill>
                </a:rPr>
                <a:t>. . . . . . . . 61 ~ 63 PAGE</a:t>
              </a:r>
            </a:p>
            <a:p>
              <a:r>
                <a:rPr lang="en-US" altLang="ko-KR" sz="1401" dirty="0">
                  <a:solidFill>
                    <a:schemeClr val="tx1"/>
                  </a:solidFill>
                </a:rPr>
                <a:t>   C. PAYMENT METHOD</a:t>
              </a:r>
              <a:r>
                <a:rPr lang="ko-KR" altLang="en-US" sz="1401" dirty="0">
                  <a:solidFill>
                    <a:schemeClr val="tx1"/>
                  </a:solidFill>
                </a:rPr>
                <a:t> </a:t>
              </a:r>
              <a:r>
                <a:rPr lang="en-US" altLang="ko-KR" sz="1401" dirty="0">
                  <a:solidFill>
                    <a:schemeClr val="tx1"/>
                  </a:solidFill>
                </a:rPr>
                <a:t>. . . . . . . . . 64 ~ 65 PAGE</a:t>
              </a:r>
              <a:br>
                <a:rPr lang="en-US" altLang="ko-KR" sz="1401" dirty="0">
                  <a:solidFill>
                    <a:schemeClr val="tx1"/>
                  </a:solidFill>
                </a:rPr>
              </a:br>
              <a:r>
                <a:rPr lang="en-US" altLang="ko-KR" sz="1401" dirty="0">
                  <a:solidFill>
                    <a:schemeClr val="tx1"/>
                  </a:solidFill>
                </a:rPr>
                <a:t>   D. STORE CREDIT</a:t>
              </a:r>
              <a:r>
                <a:rPr lang="ko-KR" altLang="en-US" sz="1401" dirty="0">
                  <a:solidFill>
                    <a:schemeClr val="tx1"/>
                  </a:solidFill>
                </a:rPr>
                <a:t> </a:t>
              </a:r>
              <a:r>
                <a:rPr lang="en-US" altLang="ko-KR" sz="1401" dirty="0">
                  <a:solidFill>
                    <a:schemeClr val="tx1"/>
                  </a:solidFill>
                </a:rPr>
                <a:t>. . . . . . . . . 66 ~ 68 PAGE</a:t>
              </a:r>
            </a:p>
            <a:p>
              <a:r>
                <a:rPr lang="en-US" altLang="ko-KR" sz="1401" dirty="0">
                  <a:solidFill>
                    <a:schemeClr val="tx1"/>
                  </a:solidFill>
                </a:rPr>
                <a:t>   E. Product Registration . . . . . . . . 69 ~ 71 PAGE</a:t>
              </a:r>
            </a:p>
            <a:p>
              <a:r>
                <a:rPr lang="en-US" altLang="ko-KR" sz="1401" dirty="0">
                  <a:solidFill>
                    <a:schemeClr val="tx1"/>
                  </a:solidFill>
                </a:rPr>
                <a:t>   F. PRODUCT</a:t>
              </a:r>
              <a:r>
                <a:rPr lang="ko-KR" altLang="en-US" sz="1401" dirty="0">
                  <a:solidFill>
                    <a:schemeClr val="tx1"/>
                  </a:solidFill>
                </a:rPr>
                <a:t> </a:t>
              </a:r>
              <a:r>
                <a:rPr lang="en-US" altLang="ko-KR" sz="1401" dirty="0">
                  <a:solidFill>
                    <a:schemeClr val="tx1"/>
                  </a:solidFill>
                </a:rPr>
                <a:t>. . . . . . . . 72 PAGE</a:t>
              </a:r>
            </a:p>
            <a:p>
              <a:r>
                <a:rPr lang="en-US" altLang="ko-KR" sz="1401" dirty="0">
                  <a:solidFill>
                    <a:schemeClr val="tx1"/>
                  </a:solidFill>
                </a:rPr>
                <a:t>   G. PRODUCT (Product Errors) . . . . . . . . 73 PAGE</a:t>
              </a:r>
            </a:p>
            <a:p>
              <a:r>
                <a:rPr lang="en-US" altLang="ko-KR" sz="1401" dirty="0">
                  <a:solidFill>
                    <a:schemeClr val="tx1"/>
                  </a:solidFill>
                </a:rPr>
                <a:t>   H. RETURN . . . . . . . . . 74 ~ 88 PAGE</a:t>
              </a:r>
            </a:p>
            <a:p>
              <a:r>
                <a:rPr lang="en-US" altLang="ko-KR" sz="1401" dirty="0">
                  <a:solidFill>
                    <a:schemeClr val="tx1"/>
                  </a:solidFill>
                </a:rPr>
                <a:t>    I. CARD (BATCH)</a:t>
              </a:r>
              <a:r>
                <a:rPr lang="ko-KR" altLang="en-US" sz="1401" dirty="0">
                  <a:solidFill>
                    <a:schemeClr val="tx1"/>
                  </a:solidFill>
                </a:rPr>
                <a:t> </a:t>
              </a:r>
              <a:r>
                <a:rPr lang="en-US" altLang="ko-KR" sz="1401" dirty="0">
                  <a:solidFill>
                    <a:schemeClr val="tx1"/>
                  </a:solidFill>
                </a:rPr>
                <a:t>. . . . . . . . . 89 ~ 93 PAGE</a:t>
              </a:r>
            </a:p>
          </p:txBody>
        </p:sp>
      </p:grpSp>
      <p:sp>
        <p:nvSpPr>
          <p:cNvPr id="122" name="슬라이드 번호 개체 틀 3"/>
          <p:cNvSpPr txBox="1">
            <a:spLocks noGrp="1"/>
          </p:cNvSpPr>
          <p:nvPr>
            <p:ph type="sldNum" sz="quarter" idx="2"/>
          </p:nvPr>
        </p:nvSpPr>
        <p:spPr>
          <a:xfrm>
            <a:off x="17932909" y="7175113"/>
            <a:ext cx="177291"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a:t>
            </a:fld>
            <a:endParaRPr dirty="0"/>
          </a:p>
        </p:txBody>
      </p:sp>
      <p:sp>
        <p:nvSpPr>
          <p:cNvPr id="123" name="직사각형 4"/>
          <p:cNvSpPr txBox="1"/>
          <p:nvPr/>
        </p:nvSpPr>
        <p:spPr>
          <a:xfrm>
            <a:off x="96440" y="126849"/>
            <a:ext cx="1485900" cy="36946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lstStyle>
          <a:p>
            <a:r>
              <a:rPr lang="en-US" sz="1801" dirty="0"/>
              <a:t>Contents</a:t>
            </a:r>
            <a:endParaRPr sz="1801" dirty="0"/>
          </a:p>
        </p:txBody>
      </p:sp>
      <p:sp>
        <p:nvSpPr>
          <p:cNvPr id="127" name="직선 연결선 13"/>
          <p:cNvSpPr/>
          <p:nvPr/>
        </p:nvSpPr>
        <p:spPr>
          <a:xfrm flipH="1">
            <a:off x="295275" y="9526"/>
            <a:ext cx="2" cy="619125"/>
          </a:xfrm>
          <a:prstGeom prst="line">
            <a:avLst/>
          </a:prstGeom>
          <a:ln w="28575">
            <a:solidFill>
              <a:schemeClr val="accent1"/>
            </a:solidFill>
            <a:miter/>
          </a:ln>
        </p:spPr>
        <p:txBody>
          <a:bodyPr lIns="45719" rIns="45719"/>
          <a:lstStyle/>
          <a:p>
            <a:endParaRPr sz="1801"/>
          </a:p>
        </p:txBody>
      </p:sp>
      <p:sp>
        <p:nvSpPr>
          <p:cNvPr id="128" name="직선 연결선 15"/>
          <p:cNvSpPr/>
          <p:nvPr/>
        </p:nvSpPr>
        <p:spPr>
          <a:xfrm>
            <a:off x="192880" y="523875"/>
            <a:ext cx="1293020" cy="0"/>
          </a:xfrm>
          <a:prstGeom prst="line">
            <a:avLst/>
          </a:prstGeom>
          <a:ln w="28575">
            <a:solidFill>
              <a:schemeClr val="accent1"/>
            </a:solidFill>
            <a:miter/>
          </a:ln>
        </p:spPr>
        <p:txBody>
          <a:bodyPr lIns="45719" rIns="45719"/>
          <a:lstStyle/>
          <a:p>
            <a:endParaRPr sz="1801"/>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7166DB60-A4DF-3949-D027-A2779D803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6" name="Picture 2" descr="Picture 2"/>
          <p:cNvPicPr>
            <a:picLocks noChangeAspect="1"/>
          </p:cNvPicPr>
          <p:nvPr/>
        </p:nvPicPr>
        <p:blipFill>
          <a:blip r:embed="rId3"/>
          <a:stretch>
            <a:fillRect/>
          </a:stretch>
        </p:blipFill>
        <p:spPr>
          <a:xfrm>
            <a:off x="11582400" y="2"/>
            <a:ext cx="609600" cy="342900"/>
          </a:xfrm>
          <a:prstGeom prst="rect">
            <a:avLst/>
          </a:prstGeom>
          <a:ln w="12700">
            <a:miter lim="400000"/>
          </a:ln>
        </p:spPr>
      </p:pic>
      <p:grpSp>
        <p:nvGrpSpPr>
          <p:cNvPr id="465" name="그룹 1"/>
          <p:cNvGrpSpPr/>
          <p:nvPr/>
        </p:nvGrpSpPr>
        <p:grpSpPr>
          <a:xfrm>
            <a:off x="3479800" y="1122401"/>
            <a:ext cx="7554213" cy="2686915"/>
            <a:chOff x="0" y="0"/>
            <a:chExt cx="7554212" cy="2686912"/>
          </a:xfrm>
        </p:grpSpPr>
        <p:sp>
          <p:nvSpPr>
            <p:cNvPr id="440" name="직선 화살표 연결선 5"/>
            <p:cNvSpPr/>
            <p:nvPr/>
          </p:nvSpPr>
          <p:spPr>
            <a:xfrm>
              <a:off x="1318990" y="553998"/>
              <a:ext cx="512444" cy="1"/>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801"/>
            </a:p>
          </p:txBody>
        </p:sp>
        <p:grpSp>
          <p:nvGrpSpPr>
            <p:cNvPr id="443" name="직사각형 6"/>
            <p:cNvGrpSpPr/>
            <p:nvPr/>
          </p:nvGrpSpPr>
          <p:grpSpPr>
            <a:xfrm>
              <a:off x="1918529" y="323172"/>
              <a:ext cx="2398164" cy="461663"/>
              <a:chOff x="0" y="-40327"/>
              <a:chExt cx="2398162" cy="461662"/>
            </a:xfrm>
          </p:grpSpPr>
          <p:sp>
            <p:nvSpPr>
              <p:cNvPr id="441" name="Rectangle"/>
              <p:cNvSpPr/>
              <p:nvPr/>
            </p:nvSpPr>
            <p:spPr>
              <a:xfrm>
                <a:off x="0" y="-1"/>
                <a:ext cx="2398162"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442" name="시작 금액 을 자동으로 정하는 곳"/>
              <p:cNvSpPr txBox="1"/>
              <p:nvPr/>
            </p:nvSpPr>
            <p:spPr>
              <a:xfrm>
                <a:off x="0" y="-40327"/>
                <a:ext cx="2398162"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sz="1200" dirty="0"/>
                  <a:t>Setting starting amount money automatically.</a:t>
                </a:r>
                <a:endParaRPr sz="1200" dirty="0"/>
              </a:p>
            </p:txBody>
          </p:sp>
        </p:grpSp>
        <p:sp>
          <p:nvSpPr>
            <p:cNvPr id="444" name="직사각형 7"/>
            <p:cNvSpPr txBox="1"/>
            <p:nvPr/>
          </p:nvSpPr>
          <p:spPr>
            <a:xfrm>
              <a:off x="1918529" y="0"/>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①</a:t>
              </a:r>
            </a:p>
          </p:txBody>
        </p:sp>
        <p:sp>
          <p:nvSpPr>
            <p:cNvPr id="445" name="직선 화살표 연결선 15"/>
            <p:cNvSpPr/>
            <p:nvPr/>
          </p:nvSpPr>
          <p:spPr>
            <a:xfrm>
              <a:off x="0" y="1011197"/>
              <a:ext cx="4562176" cy="1"/>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801"/>
            </a:p>
          </p:txBody>
        </p:sp>
        <p:grpSp>
          <p:nvGrpSpPr>
            <p:cNvPr id="448" name="직사각형 16"/>
            <p:cNvGrpSpPr/>
            <p:nvPr/>
          </p:nvGrpSpPr>
          <p:grpSpPr>
            <a:xfrm>
              <a:off x="4649271" y="780372"/>
              <a:ext cx="2904940" cy="461663"/>
              <a:chOff x="0" y="-40326"/>
              <a:chExt cx="2904938" cy="461662"/>
            </a:xfrm>
          </p:grpSpPr>
          <p:sp>
            <p:nvSpPr>
              <p:cNvPr id="446" name="Rectangle"/>
              <p:cNvSpPr/>
              <p:nvPr/>
            </p:nvSpPr>
            <p:spPr>
              <a:xfrm>
                <a:off x="0" y="-1"/>
                <a:ext cx="2904938"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447" name="체크 시 마감 할 경우 자동으로 프린터"/>
              <p:cNvSpPr txBox="1"/>
              <p:nvPr/>
            </p:nvSpPr>
            <p:spPr>
              <a:xfrm>
                <a:off x="0" y="-40326"/>
                <a:ext cx="2904938"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sz="1200" dirty="0"/>
                  <a:t>Automatically prints closing report when closing register.</a:t>
                </a:r>
                <a:endParaRPr sz="1200" dirty="0"/>
              </a:p>
            </p:txBody>
          </p:sp>
        </p:grpSp>
        <p:sp>
          <p:nvSpPr>
            <p:cNvPr id="449" name="직사각형 17"/>
            <p:cNvSpPr txBox="1"/>
            <p:nvPr/>
          </p:nvSpPr>
          <p:spPr>
            <a:xfrm>
              <a:off x="4649272" y="477797"/>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②</a:t>
              </a:r>
            </a:p>
          </p:txBody>
        </p:sp>
        <p:sp>
          <p:nvSpPr>
            <p:cNvPr id="450" name="직선 화살표 연결선 19"/>
            <p:cNvSpPr/>
            <p:nvPr/>
          </p:nvSpPr>
          <p:spPr>
            <a:xfrm>
              <a:off x="1" y="1468397"/>
              <a:ext cx="1351801" cy="1"/>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801"/>
            </a:p>
          </p:txBody>
        </p:sp>
        <p:grpSp>
          <p:nvGrpSpPr>
            <p:cNvPr id="453" name="직사각형 20"/>
            <p:cNvGrpSpPr/>
            <p:nvPr/>
          </p:nvGrpSpPr>
          <p:grpSpPr>
            <a:xfrm>
              <a:off x="1438897" y="1199467"/>
              <a:ext cx="2398164" cy="461663"/>
              <a:chOff x="0" y="-37408"/>
              <a:chExt cx="2398162" cy="461662"/>
            </a:xfrm>
          </p:grpSpPr>
          <p:sp>
            <p:nvSpPr>
              <p:cNvPr id="451" name="Rectangle"/>
              <p:cNvSpPr/>
              <p:nvPr/>
            </p:nvSpPr>
            <p:spPr>
              <a:xfrm>
                <a:off x="0" y="2923"/>
                <a:ext cx="2398162" cy="3810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452" name="체크 시 오픈 &amp; 마감…"/>
              <p:cNvSpPr txBox="1"/>
              <p:nvPr/>
            </p:nvSpPr>
            <p:spPr>
              <a:xfrm>
                <a:off x="0" y="-37408"/>
                <a:ext cx="2398162"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1200" dirty="0"/>
                  <a:t>Open &amp; Close Check Primary Inventory.</a:t>
                </a:r>
                <a:endParaRPr sz="1200" dirty="0"/>
              </a:p>
            </p:txBody>
          </p:sp>
        </p:grpSp>
        <p:sp>
          <p:nvSpPr>
            <p:cNvPr id="454" name="직사각형 21"/>
            <p:cNvSpPr txBox="1"/>
            <p:nvPr/>
          </p:nvSpPr>
          <p:spPr>
            <a:xfrm>
              <a:off x="3782773" y="1213362"/>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③</a:t>
              </a:r>
            </a:p>
          </p:txBody>
        </p:sp>
        <p:sp>
          <p:nvSpPr>
            <p:cNvPr id="455" name="직선 화살표 연결선 23"/>
            <p:cNvSpPr/>
            <p:nvPr/>
          </p:nvSpPr>
          <p:spPr>
            <a:xfrm>
              <a:off x="1" y="1887497"/>
              <a:ext cx="4562177" cy="1"/>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801"/>
            </a:p>
          </p:txBody>
        </p:sp>
        <p:grpSp>
          <p:nvGrpSpPr>
            <p:cNvPr id="458" name="직사각형 24"/>
            <p:cNvGrpSpPr/>
            <p:nvPr/>
          </p:nvGrpSpPr>
          <p:grpSpPr>
            <a:xfrm>
              <a:off x="4649272" y="1696997"/>
              <a:ext cx="2904940" cy="381001"/>
              <a:chOff x="0" y="2923"/>
              <a:chExt cx="2904938" cy="381000"/>
            </a:xfrm>
          </p:grpSpPr>
          <p:sp>
            <p:nvSpPr>
              <p:cNvPr id="456" name="Rectangle"/>
              <p:cNvSpPr/>
              <p:nvPr/>
            </p:nvSpPr>
            <p:spPr>
              <a:xfrm>
                <a:off x="0" y="2923"/>
                <a:ext cx="2904938" cy="3810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457" name="체크 시 오픈 &amp; 마감 시…"/>
              <p:cNvSpPr txBox="1"/>
              <p:nvPr/>
            </p:nvSpPr>
            <p:spPr>
              <a:xfrm>
                <a:off x="0" y="54925"/>
                <a:ext cx="2904938" cy="276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1200" dirty="0"/>
                  <a:t>Bills &amp; Coins records.</a:t>
                </a:r>
                <a:endParaRPr sz="1200" dirty="0"/>
              </a:p>
            </p:txBody>
          </p:sp>
        </p:grpSp>
        <p:sp>
          <p:nvSpPr>
            <p:cNvPr id="459" name="직사각형 22"/>
            <p:cNvSpPr txBox="1"/>
            <p:nvPr/>
          </p:nvSpPr>
          <p:spPr>
            <a:xfrm>
              <a:off x="6915373" y="1327664"/>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dirty="0"/>
                <a:t>④</a:t>
              </a:r>
            </a:p>
          </p:txBody>
        </p:sp>
        <p:sp>
          <p:nvSpPr>
            <p:cNvPr id="460" name="직선 화살표 연결선 26"/>
            <p:cNvSpPr/>
            <p:nvPr/>
          </p:nvSpPr>
          <p:spPr>
            <a:xfrm>
              <a:off x="29978" y="2344696"/>
              <a:ext cx="1351801" cy="1"/>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801"/>
            </a:p>
          </p:txBody>
        </p:sp>
        <p:grpSp>
          <p:nvGrpSpPr>
            <p:cNvPr id="463" name="직사각형 27"/>
            <p:cNvGrpSpPr/>
            <p:nvPr/>
          </p:nvGrpSpPr>
          <p:grpSpPr>
            <a:xfrm>
              <a:off x="1468873" y="2040585"/>
              <a:ext cx="2847821" cy="646327"/>
              <a:chOff x="-1" y="-75512"/>
              <a:chExt cx="2847820" cy="646326"/>
            </a:xfrm>
          </p:grpSpPr>
          <p:sp>
            <p:nvSpPr>
              <p:cNvPr id="461" name="Rectangle"/>
              <p:cNvSpPr/>
              <p:nvPr/>
            </p:nvSpPr>
            <p:spPr>
              <a:xfrm>
                <a:off x="-1" y="0"/>
                <a:ext cx="2847820" cy="4953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462" name="체크를 할 시 마감 &amp; 오픈 시 화면 왼쪽에 리포트 가 안보임."/>
              <p:cNvSpPr txBox="1"/>
              <p:nvPr/>
            </p:nvSpPr>
            <p:spPr>
              <a:xfrm>
                <a:off x="-1" y="-75512"/>
                <a:ext cx="2847820" cy="6463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1200" dirty="0"/>
                  <a:t>If checked, sales report will not show on the left side of the screen when Open &amp; Closed.</a:t>
                </a:r>
                <a:endParaRPr sz="1200" dirty="0"/>
              </a:p>
            </p:txBody>
          </p:sp>
        </p:grpSp>
        <p:sp>
          <p:nvSpPr>
            <p:cNvPr id="464" name="직사각형 25"/>
            <p:cNvSpPr txBox="1"/>
            <p:nvPr/>
          </p:nvSpPr>
          <p:spPr>
            <a:xfrm>
              <a:off x="4262405" y="2255281"/>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⑤</a:t>
              </a:r>
            </a:p>
          </p:txBody>
        </p:sp>
      </p:grpSp>
      <p:sp>
        <p:nvSpPr>
          <p:cNvPr id="466"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20</a:t>
            </a:fld>
            <a:endParaRPr/>
          </a:p>
        </p:txBody>
      </p:sp>
      <p:sp>
        <p:nvSpPr>
          <p:cNvPr id="2" name="직사각형 1"/>
          <p:cNvSpPr/>
          <p:nvPr/>
        </p:nvSpPr>
        <p:spPr>
          <a:xfrm>
            <a:off x="8745093" y="3429002"/>
            <a:ext cx="2981325" cy="646329"/>
          </a:xfrm>
          <a:prstGeom prst="rect">
            <a:avLst/>
          </a:prstGeom>
          <a:solidFill>
            <a:srgbClr val="FFFFFF"/>
          </a:solid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ltLang="ko-KR" b="1" dirty="0">
                <a:solidFill>
                  <a:srgbClr val="FF0000"/>
                </a:solidFill>
              </a:rPr>
              <a:t>Please turn to the next page.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2"/>
          </p:nvPr>
        </p:nvSpPr>
        <p:spPr/>
        <p:txBody>
          <a:bodyPr/>
          <a:lstStyle/>
          <a:p>
            <a:fld id="{86CB4B4D-7CA3-9044-876B-883B54F8677D}" type="slidenum">
              <a:rPr lang="en-US" smtClean="0"/>
              <a:t>21</a:t>
            </a:fld>
            <a:endParaRPr lang="en-US"/>
          </a:p>
        </p:txBody>
      </p:sp>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158" y="250739"/>
            <a:ext cx="4767392" cy="6356522"/>
          </a:xfrm>
          <a:prstGeom prst="rect">
            <a:avLst/>
          </a:prstGeom>
        </p:spPr>
      </p:pic>
      <p:pic>
        <p:nvPicPr>
          <p:cNvPr id="6" name="그림 3" descr="그림 3"/>
          <p:cNvPicPr>
            <a:picLocks noChangeAspect="1"/>
          </p:cNvPicPr>
          <p:nvPr/>
        </p:nvPicPr>
        <p:blipFill rotWithShape="1">
          <a:blip r:embed="rId3"/>
          <a:srcRect l="5987" t="41852" r="56720" b="53658"/>
          <a:stretch/>
        </p:blipFill>
        <p:spPr>
          <a:xfrm>
            <a:off x="482192" y="546100"/>
            <a:ext cx="4546833" cy="307975"/>
          </a:xfrm>
          <a:prstGeom prst="rect">
            <a:avLst/>
          </a:prstGeom>
          <a:ln w="12700">
            <a:miter lim="400000"/>
          </a:ln>
        </p:spPr>
      </p:pic>
      <p:sp>
        <p:nvSpPr>
          <p:cNvPr id="7" name="체크 시 오픈 &amp; 마감 시…"/>
          <p:cNvSpPr txBox="1"/>
          <p:nvPr/>
        </p:nvSpPr>
        <p:spPr>
          <a:xfrm>
            <a:off x="1303138" y="1007891"/>
            <a:ext cx="2904940" cy="2769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1200" dirty="0"/>
              <a:t>Transaction Record.</a:t>
            </a:r>
          </a:p>
        </p:txBody>
      </p:sp>
      <p:sp>
        <p:nvSpPr>
          <p:cNvPr id="8" name="직사각형 22"/>
          <p:cNvSpPr txBox="1"/>
          <p:nvPr/>
        </p:nvSpPr>
        <p:spPr>
          <a:xfrm>
            <a:off x="3441924" y="525073"/>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dirty="0"/>
              <a:t>④</a:t>
            </a:r>
          </a:p>
        </p:txBody>
      </p:sp>
      <p:sp>
        <p:nvSpPr>
          <p:cNvPr id="9" name="직사각형 8"/>
          <p:cNvSpPr/>
          <p:nvPr/>
        </p:nvSpPr>
        <p:spPr>
          <a:xfrm>
            <a:off x="292017" y="1701091"/>
            <a:ext cx="4737007" cy="369330"/>
          </a:xfrm>
          <a:prstGeom prst="rect">
            <a:avLst/>
          </a:prstGeom>
          <a:solidFill>
            <a:srgbClr val="FFFFFF"/>
          </a:solid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altLang="ko-KR" dirty="0"/>
              <a:t>COINS show bottom of receipt.</a:t>
            </a:r>
            <a:endParaRPr kumimoji="0" lang="en-US" sz="1800" b="0" i="0" u="none" strike="noStrike" cap="none" spc="0" normalizeH="0" baseline="0" dirty="0">
              <a:ln>
                <a:noFill/>
              </a:ln>
              <a:solidFill>
                <a:srgbClr val="000000"/>
              </a:solidFill>
              <a:effectLst/>
              <a:uFillTx/>
              <a:latin typeface="+mn-lt"/>
              <a:ea typeface="+mn-ea"/>
              <a:cs typeface="+mn-cs"/>
              <a:sym typeface="맑은 고딕"/>
            </a:endParaRPr>
          </a:p>
        </p:txBody>
      </p:sp>
    </p:spTree>
    <p:extLst>
      <p:ext uri="{BB962C8B-B14F-4D97-AF65-F5344CB8AC3E}">
        <p14:creationId xmlns:p14="http://schemas.microsoft.com/office/powerpoint/2010/main" val="333345370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AA09403-DB8C-CD0A-492E-FD3FDFE3F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70" name="Picture 3" descr="Picture 3"/>
          <p:cNvPicPr>
            <a:picLocks noChangeAspect="1"/>
          </p:cNvPicPr>
          <p:nvPr/>
        </p:nvPicPr>
        <p:blipFill>
          <a:blip r:embed="rId3"/>
          <a:stretch>
            <a:fillRect/>
          </a:stretch>
        </p:blipFill>
        <p:spPr>
          <a:xfrm>
            <a:off x="11430001" y="-1"/>
            <a:ext cx="762000" cy="325643"/>
          </a:xfrm>
          <a:prstGeom prst="rect">
            <a:avLst/>
          </a:prstGeom>
          <a:ln w="12700">
            <a:miter lim="400000"/>
          </a:ln>
        </p:spPr>
      </p:pic>
      <p:grpSp>
        <p:nvGrpSpPr>
          <p:cNvPr id="489" name="그룹 1"/>
          <p:cNvGrpSpPr/>
          <p:nvPr/>
        </p:nvGrpSpPr>
        <p:grpSpPr>
          <a:xfrm>
            <a:off x="3171827" y="1112877"/>
            <a:ext cx="7329957" cy="2916203"/>
            <a:chOff x="0" y="-1"/>
            <a:chExt cx="7329956" cy="2916200"/>
          </a:xfrm>
        </p:grpSpPr>
        <p:sp>
          <p:nvSpPr>
            <p:cNvPr id="474" name="직선 화살표 연결선 5"/>
            <p:cNvSpPr/>
            <p:nvPr/>
          </p:nvSpPr>
          <p:spPr>
            <a:xfrm>
              <a:off x="1" y="553997"/>
              <a:ext cx="461002" cy="1"/>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801" dirty="0"/>
            </a:p>
          </p:txBody>
        </p:sp>
        <p:grpSp>
          <p:nvGrpSpPr>
            <p:cNvPr id="477" name="직사각형 6"/>
            <p:cNvGrpSpPr/>
            <p:nvPr/>
          </p:nvGrpSpPr>
          <p:grpSpPr>
            <a:xfrm>
              <a:off x="539354" y="363497"/>
              <a:ext cx="2157421" cy="381002"/>
              <a:chOff x="0" y="-1"/>
              <a:chExt cx="2157419" cy="381001"/>
            </a:xfrm>
          </p:grpSpPr>
          <p:sp>
            <p:nvSpPr>
              <p:cNvPr id="475" name="Rectangle"/>
              <p:cNvSpPr/>
              <p:nvPr/>
            </p:nvSpPr>
            <p:spPr>
              <a:xfrm>
                <a:off x="0" y="-1"/>
                <a:ext cx="2157419"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dirty="0"/>
              </a:p>
            </p:txBody>
          </p:sp>
          <p:sp>
            <p:nvSpPr>
              <p:cNvPr id="476" name="체크 시 직원 출근 &amp; 퇴근시 프린터 됨."/>
              <p:cNvSpPr txBox="1"/>
              <p:nvPr/>
            </p:nvSpPr>
            <p:spPr>
              <a:xfrm>
                <a:off x="0" y="75088"/>
                <a:ext cx="2157419" cy="230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Print Clock-in &amp; Clock-out Report</a:t>
                </a:r>
              </a:p>
            </p:txBody>
          </p:sp>
        </p:grpSp>
        <p:sp>
          <p:nvSpPr>
            <p:cNvPr id="478" name="직사각형 7"/>
            <p:cNvSpPr txBox="1"/>
            <p:nvPr/>
          </p:nvSpPr>
          <p:spPr>
            <a:xfrm>
              <a:off x="539355" y="-1"/>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①</a:t>
              </a:r>
            </a:p>
          </p:txBody>
        </p:sp>
        <p:sp>
          <p:nvSpPr>
            <p:cNvPr id="479" name="꺾인 연결선 4"/>
            <p:cNvSpPr/>
            <p:nvPr/>
          </p:nvSpPr>
          <p:spPr>
            <a:xfrm>
              <a:off x="0" y="858796"/>
              <a:ext cx="415813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801"/>
            </a:p>
          </p:txBody>
        </p:sp>
        <p:grpSp>
          <p:nvGrpSpPr>
            <p:cNvPr id="482" name="직사각형 12"/>
            <p:cNvGrpSpPr/>
            <p:nvPr/>
          </p:nvGrpSpPr>
          <p:grpSpPr>
            <a:xfrm>
              <a:off x="4198581" y="973096"/>
              <a:ext cx="3131375" cy="381002"/>
              <a:chOff x="-1" y="-1"/>
              <a:chExt cx="3131374" cy="381001"/>
            </a:xfrm>
          </p:grpSpPr>
          <p:sp>
            <p:nvSpPr>
              <p:cNvPr id="480" name="Rectangle"/>
              <p:cNvSpPr/>
              <p:nvPr/>
            </p:nvSpPr>
            <p:spPr>
              <a:xfrm>
                <a:off x="0" y="-1"/>
                <a:ext cx="3131373"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481" name="체크 시 CLOCK OUT 에 판매 화면 으로 못 들어 감"/>
              <p:cNvSpPr txBox="1"/>
              <p:nvPr/>
            </p:nvSpPr>
            <p:spPr>
              <a:xfrm>
                <a:off x="-1" y="5838"/>
                <a:ext cx="3131374"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If checked, You will not be able to enter the sales screen if not Clocked-in.</a:t>
                </a:r>
                <a:endParaRPr sz="900" dirty="0"/>
              </a:p>
            </p:txBody>
          </p:sp>
        </p:grpSp>
        <p:sp>
          <p:nvSpPr>
            <p:cNvPr id="483" name="직사각형 9"/>
            <p:cNvSpPr txBox="1"/>
            <p:nvPr/>
          </p:nvSpPr>
          <p:spPr>
            <a:xfrm>
              <a:off x="4198582" y="630196"/>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②</a:t>
              </a:r>
            </a:p>
          </p:txBody>
        </p:sp>
        <p:sp>
          <p:nvSpPr>
            <p:cNvPr id="484" name="꺾인 연결선 15"/>
            <p:cNvSpPr/>
            <p:nvPr/>
          </p:nvSpPr>
          <p:spPr>
            <a:xfrm rot="16200000" flipH="1">
              <a:off x="440182" y="1167875"/>
              <a:ext cx="1238248" cy="13820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801"/>
            </a:p>
          </p:txBody>
        </p:sp>
        <p:grpSp>
          <p:nvGrpSpPr>
            <p:cNvPr id="487" name="직사각형 16"/>
            <p:cNvGrpSpPr/>
            <p:nvPr/>
          </p:nvGrpSpPr>
          <p:grpSpPr>
            <a:xfrm>
              <a:off x="368257" y="2535197"/>
              <a:ext cx="2764195" cy="381002"/>
              <a:chOff x="0" y="-1"/>
              <a:chExt cx="2764193" cy="381001"/>
            </a:xfrm>
          </p:grpSpPr>
          <p:sp>
            <p:nvSpPr>
              <p:cNvPr id="485" name="Rectangle"/>
              <p:cNvSpPr/>
              <p:nvPr/>
            </p:nvSpPr>
            <p:spPr>
              <a:xfrm>
                <a:off x="0" y="-1"/>
                <a:ext cx="2764193"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486" name="계산원이 누군지 정하게 함."/>
              <p:cNvSpPr txBox="1"/>
              <p:nvPr/>
            </p:nvSpPr>
            <p:spPr>
              <a:xfrm>
                <a:off x="0" y="75088"/>
                <a:ext cx="2764193" cy="230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Record names of salesperson.</a:t>
                </a:r>
                <a:endParaRPr sz="900" dirty="0"/>
              </a:p>
            </p:txBody>
          </p:sp>
        </p:grpSp>
        <p:sp>
          <p:nvSpPr>
            <p:cNvPr id="488" name="직사각형 17"/>
            <p:cNvSpPr txBox="1"/>
            <p:nvPr/>
          </p:nvSpPr>
          <p:spPr>
            <a:xfrm>
              <a:off x="368256" y="2146814"/>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③</a:t>
              </a:r>
            </a:p>
          </p:txBody>
        </p:sp>
      </p:grpSp>
      <p:sp>
        <p:nvSpPr>
          <p:cNvPr id="490" name="슬라이드 번호 개체 틀 3"/>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22</a:t>
            </a:fld>
            <a:endParaRPr/>
          </a:p>
        </p:txBody>
      </p:sp>
      <p:grpSp>
        <p:nvGrpSpPr>
          <p:cNvPr id="26" name="직사각형 80"/>
          <p:cNvGrpSpPr/>
          <p:nvPr/>
        </p:nvGrpSpPr>
        <p:grpSpPr>
          <a:xfrm>
            <a:off x="3486822" y="3983151"/>
            <a:ext cx="3325458" cy="1256361"/>
            <a:chOff x="0" y="-129867"/>
            <a:chExt cx="4601702" cy="646582"/>
          </a:xfrm>
        </p:grpSpPr>
        <p:sp>
          <p:nvSpPr>
            <p:cNvPr id="27"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28" name="다음 장으로 넘어가주세요."/>
            <p:cNvSpPr txBox="1"/>
            <p:nvPr/>
          </p:nvSpPr>
          <p:spPr>
            <a:xfrm>
              <a:off x="0" y="-129867"/>
              <a:ext cx="4601702" cy="6465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E2E9DC9B-5154-D028-7EF9-3E722275E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p:cNvSpPr/>
          <p:nvPr/>
        </p:nvSpPr>
        <p:spPr>
          <a:xfrm>
            <a:off x="59738" y="110275"/>
            <a:ext cx="3379266" cy="586011"/>
          </a:xfrm>
          <a:prstGeom prst="rect">
            <a:avLst/>
          </a:prstGeom>
          <a:noFill/>
          <a:ln w="12700" cap="flat">
            <a:solidFill>
              <a:schemeClr val="bg1"/>
            </a:solidFill>
            <a:prstDash val="solid"/>
            <a:miter lim="800000"/>
          </a:ln>
          <a:effectLst/>
        </p:spPr>
        <p:txBody>
          <a:bodyPr wrap="square" lIns="45719" tIns="45719" rIns="45719" bIns="45719" numCol="1" anchor="ctr">
            <a:noAutofit/>
          </a:bodyPr>
          <a:lstStyle/>
          <a:p>
            <a:pPr algn="ctr">
              <a:defRPr>
                <a:solidFill>
                  <a:srgbClr val="FFFFFF"/>
                </a:solidFill>
              </a:defRPr>
            </a:pPr>
            <a:r>
              <a:rPr lang="en-US" sz="1801" b="1" dirty="0">
                <a:solidFill>
                  <a:schemeClr val="bg1"/>
                </a:solidFill>
              </a:rPr>
              <a:t>HOW TO APPLY RECORD SALES ASSISTANCE</a:t>
            </a:r>
            <a:r>
              <a:rPr lang="ko-KR" altLang="en-US" sz="1801" b="1" dirty="0">
                <a:solidFill>
                  <a:schemeClr val="bg1"/>
                </a:solidFill>
              </a:rPr>
              <a:t> </a:t>
            </a:r>
            <a:r>
              <a:rPr lang="en-US" altLang="ko-KR" sz="1801" b="1" dirty="0">
                <a:solidFill>
                  <a:schemeClr val="bg1"/>
                </a:solidFill>
              </a:rPr>
              <a:t>#2</a:t>
            </a:r>
            <a:endParaRPr sz="1801" b="1" dirty="0">
              <a:solidFill>
                <a:schemeClr val="bg1"/>
              </a:solidFill>
            </a:endParaRPr>
          </a:p>
        </p:txBody>
      </p:sp>
      <p:grpSp>
        <p:nvGrpSpPr>
          <p:cNvPr id="6" name="직사각형 5"/>
          <p:cNvGrpSpPr/>
          <p:nvPr/>
        </p:nvGrpSpPr>
        <p:grpSpPr>
          <a:xfrm>
            <a:off x="106872" y="3930162"/>
            <a:ext cx="3981551" cy="1589620"/>
            <a:chOff x="-1" y="0"/>
            <a:chExt cx="4621711" cy="900918"/>
          </a:xfrm>
        </p:grpSpPr>
        <p:sp>
          <p:nvSpPr>
            <p:cNvPr id="7" name="Rectangle"/>
            <p:cNvSpPr/>
            <p:nvPr/>
          </p:nvSpPr>
          <p:spPr>
            <a:xfrm>
              <a:off x="-1" y="0"/>
              <a:ext cx="4621711" cy="900918"/>
            </a:xfrm>
            <a:prstGeom prst="rect">
              <a:avLst/>
            </a:prstGeom>
            <a:noFill/>
            <a:ln w="12700" cap="flat">
              <a:solidFill>
                <a:schemeClr val="bg1"/>
              </a:solidFill>
              <a:prstDash val="solid"/>
              <a:miter lim="800000"/>
            </a:ln>
            <a:effectLst/>
          </p:spPr>
          <p:txBody>
            <a:bodyPr wrap="square" lIns="45719" tIns="45719" rIns="45719" bIns="45719" numCol="1" anchor="ctr">
              <a:noAutofit/>
            </a:bodyPr>
            <a:lstStyle/>
            <a:p>
              <a:pPr algn="ctr">
                <a:defRPr sz="1500"/>
              </a:pPr>
              <a:endParaRPr sz="1500"/>
            </a:p>
          </p:txBody>
        </p:sp>
        <p:sp>
          <p:nvSpPr>
            <p:cNvPr id="8" name="USER  리스트를 볼 수 있습니다.…"/>
            <p:cNvSpPr txBox="1"/>
            <p:nvPr/>
          </p:nvSpPr>
          <p:spPr>
            <a:xfrm>
              <a:off x="378817" y="279127"/>
              <a:ext cx="3864076" cy="3426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algn="ctr">
                <a:defRPr sz="1500"/>
              </a:pPr>
              <a:r>
                <a:rPr lang="en-US" altLang="ko-KR" sz="1500" b="1" dirty="0">
                  <a:solidFill>
                    <a:schemeClr val="bg1"/>
                  </a:solidFill>
                </a:rPr>
                <a:t>Press on “1” </a:t>
              </a:r>
            </a:p>
            <a:p>
              <a:pPr algn="ctr">
                <a:defRPr sz="1500"/>
              </a:pPr>
              <a:r>
                <a:rPr lang="en-US" altLang="ko-KR" sz="1500" b="1" dirty="0">
                  <a:solidFill>
                    <a:schemeClr val="bg1"/>
                  </a:solidFill>
                </a:rPr>
                <a:t>Press on “2”</a:t>
              </a:r>
            </a:p>
            <a:p>
              <a:pPr algn="ctr">
                <a:defRPr sz="1500"/>
              </a:pPr>
              <a:r>
                <a:rPr lang="en-US" altLang="ko-KR" sz="1500" b="1" dirty="0">
                  <a:solidFill>
                    <a:schemeClr val="bg1"/>
                  </a:solidFill>
                </a:rPr>
                <a:t>Select a Sales Assistance. (Employee) “3”</a:t>
              </a:r>
            </a:p>
            <a:p>
              <a:pPr algn="ctr">
                <a:defRPr sz="1500"/>
              </a:pPr>
              <a:r>
                <a:rPr lang="en-US" altLang="ko-KR" sz="1500" b="1" dirty="0">
                  <a:solidFill>
                    <a:schemeClr val="bg1"/>
                  </a:solidFill>
                </a:rPr>
                <a:t>Press on “4” to proceed with payment.</a:t>
              </a:r>
            </a:p>
          </p:txBody>
        </p:sp>
      </p:grpSp>
      <p:sp>
        <p:nvSpPr>
          <p:cNvPr id="9" name="직사각형 8"/>
          <p:cNvSpPr/>
          <p:nvPr/>
        </p:nvSpPr>
        <p:spPr>
          <a:xfrm>
            <a:off x="59738" y="2847892"/>
            <a:ext cx="317769" cy="369458"/>
          </a:xfrm>
          <a:prstGeom prst="rect">
            <a:avLst/>
          </a:prstGeom>
          <a:noFill/>
          <a:ln w="127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11"/>
            <a:r>
              <a:rPr lang="en-US" altLang="ko-KR" sz="1801" b="1" dirty="0">
                <a:solidFill>
                  <a:srgbClr val="FF0000"/>
                </a:solidFill>
              </a:rPr>
              <a:t> 1</a:t>
            </a:r>
            <a:endParaRPr lang="ko-KR" altLang="en-US" sz="1801" b="1" dirty="0">
              <a:solidFill>
                <a:srgbClr val="FF0000"/>
              </a:solidFill>
            </a:endParaRPr>
          </a:p>
        </p:txBody>
      </p:sp>
      <p:sp>
        <p:nvSpPr>
          <p:cNvPr id="3" name="직사각형 2"/>
          <p:cNvSpPr/>
          <p:nvPr/>
        </p:nvSpPr>
        <p:spPr>
          <a:xfrm>
            <a:off x="4999841" y="1568571"/>
            <a:ext cx="494949" cy="369458"/>
          </a:xfrm>
          <a:prstGeom prst="rect">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11"/>
            <a:r>
              <a:rPr lang="en-US" altLang="ko-KR" sz="1801" b="1" dirty="0">
                <a:solidFill>
                  <a:srgbClr val="FF0000"/>
                </a:solidFill>
              </a:rPr>
              <a:t>  2</a:t>
            </a:r>
            <a:endParaRPr lang="ko-KR" altLang="en-US" sz="1801" b="1" dirty="0">
              <a:solidFill>
                <a:srgbClr val="FF0000"/>
              </a:solidFill>
            </a:endParaRPr>
          </a:p>
        </p:txBody>
      </p:sp>
      <p:grpSp>
        <p:nvGrpSpPr>
          <p:cNvPr id="12" name="직사각형 58"/>
          <p:cNvGrpSpPr/>
          <p:nvPr/>
        </p:nvGrpSpPr>
        <p:grpSpPr>
          <a:xfrm>
            <a:off x="4250058" y="1937964"/>
            <a:ext cx="1933929" cy="3893308"/>
            <a:chOff x="0" y="0"/>
            <a:chExt cx="2333396" cy="354616"/>
          </a:xfrm>
        </p:grpSpPr>
        <p:sp>
          <p:nvSpPr>
            <p:cNvPr id="13" name="Rectangle"/>
            <p:cNvSpPr/>
            <p:nvPr/>
          </p:nvSpPr>
          <p:spPr>
            <a:xfrm>
              <a:off x="0" y="0"/>
              <a:ext cx="2333396" cy="354616"/>
            </a:xfrm>
            <a:prstGeom prst="rect">
              <a:avLst/>
            </a:prstGeom>
            <a:noFill/>
            <a:ln w="5715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4" name="이름을 넣은 뒤 SAVE를 눌러준다"/>
            <p:cNvSpPr txBox="1"/>
            <p:nvPr/>
          </p:nvSpPr>
          <p:spPr>
            <a:xfrm>
              <a:off x="0" y="152052"/>
              <a:ext cx="2333396" cy="50472"/>
            </a:xfrm>
            <a:prstGeom prst="rect">
              <a:avLst/>
            </a:prstGeom>
            <a:noFill/>
            <a:ln w="5715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800"/>
              </a:pPr>
              <a:r>
                <a:rPr lang="en-US" sz="3001" b="1" dirty="0">
                  <a:solidFill>
                    <a:srgbClr val="FF0000"/>
                  </a:solidFill>
                </a:rPr>
                <a:t>3</a:t>
              </a:r>
              <a:endParaRPr sz="3001" b="1" dirty="0">
                <a:solidFill>
                  <a:srgbClr val="FF0000"/>
                </a:solidFill>
              </a:endParaRPr>
            </a:p>
          </p:txBody>
        </p:sp>
      </p:grpSp>
      <p:grpSp>
        <p:nvGrpSpPr>
          <p:cNvPr id="15" name="직사각형 80"/>
          <p:cNvGrpSpPr/>
          <p:nvPr/>
        </p:nvGrpSpPr>
        <p:grpSpPr>
          <a:xfrm>
            <a:off x="541548" y="5492655"/>
            <a:ext cx="3344651" cy="646585"/>
            <a:chOff x="0" y="-129867"/>
            <a:chExt cx="4601702" cy="646582"/>
          </a:xfrm>
        </p:grpSpPr>
        <p:sp>
          <p:nvSpPr>
            <p:cNvPr id="16"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7" name="다음 장으로 넘어가주세요."/>
            <p:cNvSpPr txBox="1"/>
            <p:nvPr/>
          </p:nvSpPr>
          <p:spPr>
            <a:xfrm>
              <a:off x="0" y="-129867"/>
              <a:ext cx="4601702" cy="6465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
        <p:nvSpPr>
          <p:cNvPr id="18" name="직사각형 17"/>
          <p:cNvSpPr/>
          <p:nvPr/>
        </p:nvSpPr>
        <p:spPr>
          <a:xfrm>
            <a:off x="10869811" y="5831272"/>
            <a:ext cx="1322189" cy="923328"/>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defTabSz="914411"/>
            <a:r>
              <a:rPr lang="en-US" altLang="ko-KR" sz="5400" b="1" dirty="0">
                <a:solidFill>
                  <a:srgbClr val="FF0000"/>
                </a:solidFill>
              </a:rPr>
              <a:t>4</a:t>
            </a:r>
            <a:endParaRPr lang="ko-KR" altLang="en-US" sz="5400" b="1" dirty="0">
              <a:solidFill>
                <a:srgbClr val="FF0000"/>
              </a:solidFill>
            </a:endParaRPr>
          </a:p>
        </p:txBody>
      </p:sp>
      <p:sp>
        <p:nvSpPr>
          <p:cNvPr id="5" name="슬라이드 번호 개체 틀 4"/>
          <p:cNvSpPr>
            <a:spLocks noGrp="1"/>
          </p:cNvSpPr>
          <p:nvPr>
            <p:ph type="sldNum" sz="quarter" idx="2"/>
          </p:nvPr>
        </p:nvSpPr>
        <p:spPr>
          <a:xfrm>
            <a:off x="11091553" y="13119360"/>
            <a:ext cx="262249" cy="276999"/>
          </a:xfrm>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131595441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7B6A0475-4DE8-675F-8E0E-42D04BD72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97" name="직선 화살표 연결선 2"/>
          <p:cNvSpPr/>
          <p:nvPr/>
        </p:nvSpPr>
        <p:spPr>
          <a:xfrm flipH="1">
            <a:off x="1617348" y="2628901"/>
            <a:ext cx="413660" cy="990601"/>
          </a:xfrm>
          <a:prstGeom prst="line">
            <a:avLst/>
          </a:prstGeom>
          <a:ln w="6350">
            <a:solidFill>
              <a:srgbClr val="000000"/>
            </a:solidFill>
            <a:miter/>
            <a:tailEnd type="triangle"/>
          </a:ln>
        </p:spPr>
        <p:txBody>
          <a:bodyPr lIns="45719" rIns="45719"/>
          <a:lstStyle/>
          <a:p>
            <a:endParaRPr sz="1801"/>
          </a:p>
        </p:txBody>
      </p:sp>
      <p:grpSp>
        <p:nvGrpSpPr>
          <p:cNvPr id="500" name="직사각형 3"/>
          <p:cNvGrpSpPr/>
          <p:nvPr/>
        </p:nvGrpSpPr>
        <p:grpSpPr>
          <a:xfrm>
            <a:off x="907336" y="3666791"/>
            <a:ext cx="1524002" cy="381001"/>
            <a:chOff x="0" y="2923"/>
            <a:chExt cx="1524000" cy="381000"/>
          </a:xfrm>
        </p:grpSpPr>
        <p:sp>
          <p:nvSpPr>
            <p:cNvPr id="498" name="Rectangle"/>
            <p:cNvSpPr/>
            <p:nvPr/>
          </p:nvSpPr>
          <p:spPr>
            <a:xfrm>
              <a:off x="0" y="2923"/>
              <a:ext cx="1524000" cy="3810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499" name="체크 시 결제 할 때 고객등록 팝업 창 뜸."/>
            <p:cNvSpPr txBox="1"/>
            <p:nvPr/>
          </p:nvSpPr>
          <p:spPr>
            <a:xfrm>
              <a:off x="0" y="8762"/>
              <a:ext cx="1524000"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Required customers information to make a sale.</a:t>
              </a:r>
              <a:endParaRPr sz="900" dirty="0"/>
            </a:p>
          </p:txBody>
        </p:sp>
      </p:grpSp>
      <p:sp>
        <p:nvSpPr>
          <p:cNvPr id="501" name="직사각형 4"/>
          <p:cNvSpPr txBox="1"/>
          <p:nvPr/>
        </p:nvSpPr>
        <p:spPr>
          <a:xfrm>
            <a:off x="907336" y="3303291"/>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②</a:t>
            </a:r>
          </a:p>
        </p:txBody>
      </p:sp>
      <p:pic>
        <p:nvPicPr>
          <p:cNvPr id="502" name="Picture 2" descr="Picture 2"/>
          <p:cNvPicPr>
            <a:picLocks noChangeAspect="1"/>
          </p:cNvPicPr>
          <p:nvPr/>
        </p:nvPicPr>
        <p:blipFill>
          <a:blip r:embed="rId3"/>
          <a:stretch>
            <a:fillRect/>
          </a:stretch>
        </p:blipFill>
        <p:spPr>
          <a:xfrm>
            <a:off x="9829799" y="1"/>
            <a:ext cx="825500" cy="352779"/>
          </a:xfrm>
          <a:prstGeom prst="rect">
            <a:avLst/>
          </a:prstGeom>
          <a:ln w="12700">
            <a:miter lim="400000"/>
          </a:ln>
        </p:spPr>
      </p:pic>
      <p:sp>
        <p:nvSpPr>
          <p:cNvPr id="503" name="직선 화살표 연결선 18"/>
          <p:cNvSpPr/>
          <p:nvPr/>
        </p:nvSpPr>
        <p:spPr>
          <a:xfrm>
            <a:off x="5305427" y="1781511"/>
            <a:ext cx="990601" cy="685801"/>
          </a:xfrm>
          <a:prstGeom prst="line">
            <a:avLst/>
          </a:prstGeom>
          <a:ln w="6350">
            <a:solidFill>
              <a:srgbClr val="000000"/>
            </a:solidFill>
            <a:miter/>
            <a:tailEnd type="triangle"/>
          </a:ln>
        </p:spPr>
        <p:txBody>
          <a:bodyPr lIns="45719" rIns="45719"/>
          <a:lstStyle/>
          <a:p>
            <a:endParaRPr sz="1801"/>
          </a:p>
        </p:txBody>
      </p:sp>
      <p:grpSp>
        <p:nvGrpSpPr>
          <p:cNvPr id="506" name="직사각형 19"/>
          <p:cNvGrpSpPr/>
          <p:nvPr/>
        </p:nvGrpSpPr>
        <p:grpSpPr>
          <a:xfrm>
            <a:off x="5586015" y="2381941"/>
            <a:ext cx="1650054" cy="1003097"/>
            <a:chOff x="0" y="-129737"/>
            <a:chExt cx="1524000" cy="646328"/>
          </a:xfrm>
        </p:grpSpPr>
        <p:sp>
          <p:nvSpPr>
            <p:cNvPr id="504" name="Rectangle"/>
            <p:cNvSpPr/>
            <p:nvPr/>
          </p:nvSpPr>
          <p:spPr>
            <a:xfrm>
              <a:off x="0" y="2923"/>
              <a:ext cx="1524000" cy="3810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505" name="고객 등록할 때 기본 설정을 정하는 버튼"/>
            <p:cNvSpPr txBox="1"/>
            <p:nvPr/>
          </p:nvSpPr>
          <p:spPr>
            <a:xfrm>
              <a:off x="0" y="-129737"/>
              <a:ext cx="1524000" cy="646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Default settings when registering customers. *LAST USED* Recommended.</a:t>
              </a:r>
              <a:endParaRPr dirty="0"/>
            </a:p>
          </p:txBody>
        </p:sp>
      </p:grpSp>
      <p:sp>
        <p:nvSpPr>
          <p:cNvPr id="507" name="직사각형 20"/>
          <p:cNvSpPr txBox="1"/>
          <p:nvPr/>
        </p:nvSpPr>
        <p:spPr>
          <a:xfrm>
            <a:off x="5586015" y="2151101"/>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①</a:t>
            </a:r>
          </a:p>
        </p:txBody>
      </p:sp>
      <p:sp>
        <p:nvSpPr>
          <p:cNvPr id="508" name="슬라이드 번호 개체 틀 5"/>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24</a:t>
            </a:fld>
            <a:endParaRPr/>
          </a:p>
        </p:txBody>
      </p:sp>
      <p:sp>
        <p:nvSpPr>
          <p:cNvPr id="16" name="다음 장으로 넘어가주세요."/>
          <p:cNvSpPr txBox="1"/>
          <p:nvPr/>
        </p:nvSpPr>
        <p:spPr>
          <a:xfrm>
            <a:off x="2930007" y="4465218"/>
            <a:ext cx="3611469"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solidFill>
                  <a:srgbClr val="FF0000"/>
                </a:solidFill>
              </a:rPr>
              <a:t>Please turn to the next page.</a:t>
            </a:r>
            <a:endParaRPr sz="1801" dirty="0">
              <a:solidFill>
                <a:srgbClr val="FF0000"/>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7ECAC19E-610C-16CC-5C23-34197FE6F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p:cNvSpPr/>
          <p:nvPr/>
        </p:nvSpPr>
        <p:spPr>
          <a:xfrm>
            <a:off x="7176973" y="213970"/>
            <a:ext cx="3379266" cy="586011"/>
          </a:xfrm>
          <a:prstGeom prst="rect">
            <a:avLst/>
          </a:prstGeom>
          <a:noFill/>
          <a:ln w="12700" cap="flat">
            <a:solidFill>
              <a:schemeClr val="tx1"/>
            </a:solidFill>
            <a:prstDash val="solid"/>
            <a:miter lim="800000"/>
          </a:ln>
          <a:effectLst/>
        </p:spPr>
        <p:txBody>
          <a:bodyPr wrap="square" lIns="45719" tIns="45719" rIns="45719" bIns="45719" numCol="1" anchor="ctr">
            <a:noAutofit/>
          </a:bodyPr>
          <a:lstStyle/>
          <a:p>
            <a:pPr algn="ctr">
              <a:defRPr>
                <a:solidFill>
                  <a:srgbClr val="FFFFFF"/>
                </a:solidFill>
              </a:defRPr>
            </a:pPr>
            <a:r>
              <a:rPr lang="en-US" sz="1801" b="1" dirty="0">
                <a:solidFill>
                  <a:schemeClr val="tx1"/>
                </a:solidFill>
              </a:rPr>
              <a:t>RECORD SALES ASSISTANCE </a:t>
            </a:r>
            <a:r>
              <a:rPr lang="ko-KR" altLang="en-US" sz="1801" b="1" dirty="0">
                <a:solidFill>
                  <a:schemeClr val="tx1"/>
                </a:solidFill>
              </a:rPr>
              <a:t>적용 확인 방법 </a:t>
            </a:r>
            <a:r>
              <a:rPr lang="en-US" altLang="ko-KR" sz="1801" b="1" dirty="0">
                <a:solidFill>
                  <a:schemeClr val="tx1"/>
                </a:solidFill>
              </a:rPr>
              <a:t>2</a:t>
            </a:r>
            <a:endParaRPr sz="1801" b="1" dirty="0">
              <a:solidFill>
                <a:schemeClr val="tx1"/>
              </a:solidFill>
            </a:endParaRPr>
          </a:p>
        </p:txBody>
      </p:sp>
      <p:sp>
        <p:nvSpPr>
          <p:cNvPr id="7" name="직사각형 6"/>
          <p:cNvSpPr/>
          <p:nvPr/>
        </p:nvSpPr>
        <p:spPr>
          <a:xfrm>
            <a:off x="4118409" y="3505696"/>
            <a:ext cx="3955182" cy="646585"/>
          </a:xfrm>
          <a:prstGeom prst="rect">
            <a:avLst/>
          </a:prstGeom>
          <a:noFill/>
          <a:ln w="28575"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altLang="ko-KR" sz="1801" b="1" dirty="0">
                <a:solidFill>
                  <a:srgbClr val="FF0000"/>
                </a:solidFill>
              </a:rPr>
              <a:t>※CAUTION※</a:t>
            </a:r>
          </a:p>
          <a:p>
            <a:pPr algn="ctr"/>
            <a:r>
              <a:rPr lang="en-US" altLang="ko-KR" sz="1801" b="1" dirty="0">
                <a:solidFill>
                  <a:srgbClr val="FF0000"/>
                </a:solidFill>
              </a:rPr>
              <a:t>REPORT</a:t>
            </a:r>
            <a:r>
              <a:rPr lang="ko-KR" altLang="en-US" sz="1801" dirty="0"/>
              <a:t> </a:t>
            </a:r>
            <a:r>
              <a:rPr lang="ko-KR" altLang="en-US" sz="1801" b="1" dirty="0">
                <a:solidFill>
                  <a:srgbClr val="FF0000"/>
                </a:solidFill>
              </a:rPr>
              <a:t>→</a:t>
            </a:r>
            <a:r>
              <a:rPr lang="en-US" altLang="ko-KR" sz="1801" b="1" dirty="0">
                <a:solidFill>
                  <a:srgbClr val="FF0000"/>
                </a:solidFill>
              </a:rPr>
              <a:t> SALES </a:t>
            </a:r>
            <a:r>
              <a:rPr lang="ko-KR" altLang="en-US" sz="1801" b="1" dirty="0">
                <a:solidFill>
                  <a:srgbClr val="FF0000"/>
                </a:solidFill>
              </a:rPr>
              <a:t>→ </a:t>
            </a:r>
            <a:r>
              <a:rPr lang="en-US" altLang="ko-KR" sz="1801" b="1" dirty="0">
                <a:solidFill>
                  <a:srgbClr val="FF0000"/>
                </a:solidFill>
              </a:rPr>
              <a:t>ASSISTANCE</a:t>
            </a:r>
          </a:p>
        </p:txBody>
      </p:sp>
      <p:sp>
        <p:nvSpPr>
          <p:cNvPr id="2" name="슬라이드 번호 개체 틀 1"/>
          <p:cNvSpPr>
            <a:spLocks noGrp="1"/>
          </p:cNvSpPr>
          <p:nvPr>
            <p:ph type="sldNum" sz="quarter" idx="2"/>
          </p:nvPr>
        </p:nvSpPr>
        <p:spPr>
          <a:xfrm>
            <a:off x="11091553" y="13119360"/>
            <a:ext cx="262249" cy="276999"/>
          </a:xfrm>
        </p:spPr>
        <p:txBody>
          <a:bodyPr/>
          <a:lstStyle/>
          <a:p>
            <a:fld id="{86CB4B4D-7CA3-9044-876B-883B54F8677D}" type="slidenum">
              <a:rPr lang="en-US" smtClean="0"/>
              <a:t>25</a:t>
            </a:fld>
            <a:endParaRPr lang="en-US"/>
          </a:p>
        </p:txBody>
      </p:sp>
    </p:spTree>
    <p:extLst>
      <p:ext uri="{BB962C8B-B14F-4D97-AF65-F5344CB8AC3E}">
        <p14:creationId xmlns:p14="http://schemas.microsoft.com/office/powerpoint/2010/main" val="250302134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61EB5B1C-CA40-4EEB-234C-96943D8EA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15" name="위로 구부러진 화살표 4"/>
          <p:cNvGrpSpPr/>
          <p:nvPr/>
        </p:nvGrpSpPr>
        <p:grpSpPr>
          <a:xfrm>
            <a:off x="3590925" y="882595"/>
            <a:ext cx="3282249" cy="1403509"/>
            <a:chOff x="0" y="0"/>
            <a:chExt cx="3282247" cy="1403507"/>
          </a:xfrm>
        </p:grpSpPr>
        <p:sp>
          <p:nvSpPr>
            <p:cNvPr id="512" name="Shape"/>
            <p:cNvSpPr/>
            <p:nvPr/>
          </p:nvSpPr>
          <p:spPr>
            <a:xfrm>
              <a:off x="0" y="0"/>
              <a:ext cx="3282248" cy="1403508"/>
            </a:xfrm>
            <a:custGeom>
              <a:avLst/>
              <a:gdLst/>
              <a:ahLst/>
              <a:cxnLst>
                <a:cxn ang="0">
                  <a:pos x="wd2" y="hd2"/>
                </a:cxn>
                <a:cxn ang="5400000">
                  <a:pos x="wd2" y="hd2"/>
                </a:cxn>
                <a:cxn ang="10800000">
                  <a:pos x="wd2" y="hd2"/>
                </a:cxn>
                <a:cxn ang="16200000">
                  <a:pos x="wd2" y="hd2"/>
                </a:cxn>
              </a:cxnLst>
              <a:rect l="0" t="0" r="r" b="b"/>
              <a:pathLst>
                <a:path w="21600" h="20472" extrusionOk="0">
                  <a:moveTo>
                    <a:pt x="19584" y="0"/>
                  </a:moveTo>
                  <a:lnTo>
                    <a:pt x="21600" y="5118"/>
                  </a:lnTo>
                  <a:lnTo>
                    <a:pt x="20446" y="5118"/>
                  </a:lnTo>
                  <a:cubicBezTo>
                    <a:pt x="19286" y="15093"/>
                    <a:pt x="14970" y="21600"/>
                    <a:pt x="10369" y="20309"/>
                  </a:cubicBezTo>
                  <a:lnTo>
                    <a:pt x="10369" y="20309"/>
                  </a:lnTo>
                  <a:cubicBezTo>
                    <a:pt x="14115" y="19258"/>
                    <a:pt x="17193" y="13238"/>
                    <a:pt x="18137" y="5118"/>
                  </a:cubicBezTo>
                  <a:lnTo>
                    <a:pt x="16982" y="5118"/>
                  </a:lnTo>
                  <a:close/>
                  <a:moveTo>
                    <a:pt x="9215" y="20471"/>
                  </a:moveTo>
                  <a:cubicBezTo>
                    <a:pt x="4126" y="20471"/>
                    <a:pt x="0" y="11306"/>
                    <a:pt x="0" y="0"/>
                  </a:cubicBezTo>
                  <a:lnTo>
                    <a:pt x="2309" y="0"/>
                  </a:lnTo>
                  <a:cubicBezTo>
                    <a:pt x="2309" y="11306"/>
                    <a:pt x="6434" y="20471"/>
                    <a:pt x="11524" y="20471"/>
                  </a:cubicBezTo>
                  <a:close/>
                </a:path>
              </a:pathLst>
            </a:custGeom>
            <a:solidFill>
              <a:srgbClr val="A6A6A6"/>
            </a:solidFill>
            <a:ln w="12700" cap="flat">
              <a:noFill/>
              <a:miter lim="400000"/>
            </a:ln>
            <a:effectLst/>
          </p:spPr>
          <p:txBody>
            <a:bodyPr wrap="square" lIns="45719" tIns="45719" rIns="45719" bIns="45719" numCol="1" anchor="ctr">
              <a:noAutofit/>
            </a:bodyPr>
            <a:lstStyle/>
            <a:p>
              <a:pPr algn="ctr"/>
              <a:endParaRPr sz="1801"/>
            </a:p>
          </p:txBody>
        </p:sp>
        <p:sp>
          <p:nvSpPr>
            <p:cNvPr id="513" name="Shape"/>
            <p:cNvSpPr/>
            <p:nvPr/>
          </p:nvSpPr>
          <p:spPr>
            <a:xfrm>
              <a:off x="0" y="0"/>
              <a:ext cx="1751069" cy="1403406"/>
            </a:xfrm>
            <a:custGeom>
              <a:avLst/>
              <a:gdLst/>
              <a:ahLst/>
              <a:cxnLst>
                <a:cxn ang="0">
                  <a:pos x="wd2" y="hd2"/>
                </a:cxn>
                <a:cxn ang="5400000">
                  <a:pos x="wd2" y="hd2"/>
                </a:cxn>
                <a:cxn ang="10800000">
                  <a:pos x="wd2" y="hd2"/>
                </a:cxn>
                <a:cxn ang="16200000">
                  <a:pos x="wd2" y="hd2"/>
                </a:cxn>
              </a:cxnLst>
              <a:rect l="0" t="0" r="r" b="b"/>
              <a:pathLst>
                <a:path w="21600" h="21600" extrusionOk="0">
                  <a:moveTo>
                    <a:pt x="17272" y="21600"/>
                  </a:moveTo>
                  <a:cubicBezTo>
                    <a:pt x="7733" y="21600"/>
                    <a:pt x="0" y="11929"/>
                    <a:pt x="0" y="0"/>
                  </a:cubicBezTo>
                  <a:lnTo>
                    <a:pt x="4328" y="0"/>
                  </a:lnTo>
                  <a:cubicBezTo>
                    <a:pt x="4328" y="11929"/>
                    <a:pt x="12061" y="21600"/>
                    <a:pt x="21600"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sz="1801"/>
            </a:p>
          </p:txBody>
        </p:sp>
        <p:sp>
          <p:nvSpPr>
            <p:cNvPr id="514" name="Line"/>
            <p:cNvSpPr/>
            <p:nvPr/>
          </p:nvSpPr>
          <p:spPr>
            <a:xfrm>
              <a:off x="0" y="0"/>
              <a:ext cx="3282248" cy="1403406"/>
            </a:xfrm>
            <a:custGeom>
              <a:avLst/>
              <a:gdLst/>
              <a:ahLst/>
              <a:cxnLst>
                <a:cxn ang="0">
                  <a:pos x="wd2" y="hd2"/>
                </a:cxn>
                <a:cxn ang="5400000">
                  <a:pos x="wd2" y="hd2"/>
                </a:cxn>
                <a:cxn ang="10800000">
                  <a:pos x="wd2" y="hd2"/>
                </a:cxn>
                <a:cxn ang="16200000">
                  <a:pos x="wd2" y="hd2"/>
                </a:cxn>
              </a:cxnLst>
              <a:rect l="0" t="0" r="r" b="b"/>
              <a:pathLst>
                <a:path w="21600" h="21600" extrusionOk="0">
                  <a:moveTo>
                    <a:pt x="10369" y="21430"/>
                  </a:moveTo>
                  <a:lnTo>
                    <a:pt x="10369" y="21430"/>
                  </a:lnTo>
                  <a:cubicBezTo>
                    <a:pt x="14115" y="20321"/>
                    <a:pt x="17193" y="13969"/>
                    <a:pt x="18137" y="5400"/>
                  </a:cubicBezTo>
                  <a:lnTo>
                    <a:pt x="16982" y="5400"/>
                  </a:lnTo>
                  <a:lnTo>
                    <a:pt x="19584" y="0"/>
                  </a:lnTo>
                  <a:lnTo>
                    <a:pt x="21600" y="5400"/>
                  </a:lnTo>
                  <a:lnTo>
                    <a:pt x="20446" y="5400"/>
                  </a:lnTo>
                  <a:cubicBezTo>
                    <a:pt x="19395" y="14937"/>
                    <a:pt x="15725" y="21600"/>
                    <a:pt x="11524" y="21600"/>
                  </a:cubicBezTo>
                  <a:lnTo>
                    <a:pt x="9215" y="21600"/>
                  </a:lnTo>
                  <a:cubicBezTo>
                    <a:pt x="4126" y="21600"/>
                    <a:pt x="0" y="11929"/>
                    <a:pt x="0" y="0"/>
                  </a:cubicBezTo>
                  <a:lnTo>
                    <a:pt x="2309" y="0"/>
                  </a:lnTo>
                  <a:cubicBezTo>
                    <a:pt x="2309" y="11929"/>
                    <a:pt x="6434" y="21600"/>
                    <a:pt x="11524" y="21600"/>
                  </a:cubicBezTo>
                </a:path>
              </a:pathLst>
            </a:cu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grpSp>
      <p:grpSp>
        <p:nvGrpSpPr>
          <p:cNvPr id="518" name="직사각형 1"/>
          <p:cNvGrpSpPr/>
          <p:nvPr/>
        </p:nvGrpSpPr>
        <p:grpSpPr>
          <a:xfrm>
            <a:off x="6683733" y="1584296"/>
            <a:ext cx="2590802" cy="2362201"/>
            <a:chOff x="0" y="0"/>
            <a:chExt cx="2590800" cy="2362200"/>
          </a:xfrm>
        </p:grpSpPr>
        <p:sp>
          <p:nvSpPr>
            <p:cNvPr id="516" name="Rectangle"/>
            <p:cNvSpPr/>
            <p:nvPr/>
          </p:nvSpPr>
          <p:spPr>
            <a:xfrm>
              <a:off x="0" y="0"/>
              <a:ext cx="2590800" cy="2362200"/>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517" name="더 상세한 설명이 필요하시면 연락주세요.…"/>
            <p:cNvSpPr txBox="1"/>
            <p:nvPr/>
          </p:nvSpPr>
          <p:spPr>
            <a:xfrm>
              <a:off x="0" y="303556"/>
              <a:ext cx="2590800" cy="17550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Please contact us at Golden Key POS for more information and details.</a:t>
              </a:r>
              <a:endParaRPr sz="1801" dirty="0">
                <a:solidFill>
                  <a:srgbClr val="FFFFFF"/>
                </a:solidFill>
              </a:endParaRPr>
            </a:p>
            <a:p>
              <a:pPr algn="ctr"/>
              <a:endParaRPr lang="en-US" sz="1801" dirty="0">
                <a:solidFill>
                  <a:srgbClr val="FFFFFF"/>
                </a:solidFill>
              </a:endParaRPr>
            </a:p>
            <a:p>
              <a:pPr algn="ctr"/>
              <a:r>
                <a:rPr sz="1801" dirty="0"/>
                <a:t>888</a:t>
              </a:r>
              <a:r>
                <a:rPr lang="en-US" sz="1801" dirty="0"/>
                <a:t>.</a:t>
              </a:r>
              <a:r>
                <a:rPr sz="1801" dirty="0"/>
                <a:t>992</a:t>
              </a:r>
              <a:r>
                <a:rPr lang="en-US" sz="1801" dirty="0"/>
                <a:t>.</a:t>
              </a:r>
              <a:r>
                <a:rPr sz="1801" dirty="0"/>
                <a:t>1715</a:t>
              </a:r>
            </a:p>
          </p:txBody>
        </p:sp>
      </p:grpSp>
      <p:sp>
        <p:nvSpPr>
          <p:cNvPr id="519" name="슬라이드 번호 개체 틀 5"/>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26</a:t>
            </a:fld>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software, computer icon&#10;&#10;Description automatically generated">
            <a:extLst>
              <a:ext uri="{FF2B5EF4-FFF2-40B4-BE49-F238E27FC236}">
                <a16:creationId xmlns:a16="http://schemas.microsoft.com/office/drawing/2014/main" id="{47878E58-D278-8371-9D1F-1D026EE52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25" name="직사각형 2"/>
          <p:cNvGrpSpPr/>
          <p:nvPr/>
        </p:nvGrpSpPr>
        <p:grpSpPr>
          <a:xfrm>
            <a:off x="7275332" y="4843066"/>
            <a:ext cx="2084718" cy="400364"/>
            <a:chOff x="0" y="6834"/>
            <a:chExt cx="2084717" cy="400362"/>
          </a:xfrm>
        </p:grpSpPr>
        <p:sp>
          <p:nvSpPr>
            <p:cNvPr id="523" name="Rectangle"/>
            <p:cNvSpPr/>
            <p:nvPr/>
          </p:nvSpPr>
          <p:spPr>
            <a:xfrm>
              <a:off x="0" y="10705"/>
              <a:ext cx="2084717" cy="39261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000"/>
              </a:pPr>
              <a:endParaRPr sz="1001"/>
            </a:p>
          </p:txBody>
        </p:sp>
        <p:sp>
          <p:nvSpPr>
            <p:cNvPr id="524" name="MENU FONT SIZE는 AUTO로 바꿔 준다."/>
            <p:cNvSpPr txBox="1"/>
            <p:nvPr/>
          </p:nvSpPr>
          <p:spPr>
            <a:xfrm>
              <a:off x="0" y="6834"/>
              <a:ext cx="2084717" cy="4003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sz="1001" dirty="0"/>
                <a:t>Menu Font Size should be selected as “AUTO”.</a:t>
              </a:r>
              <a:endParaRPr sz="1001" dirty="0"/>
            </a:p>
          </p:txBody>
        </p:sp>
      </p:grpSp>
      <p:pic>
        <p:nvPicPr>
          <p:cNvPr id="526" name="Picture 2" descr="Picture 2"/>
          <p:cNvPicPr>
            <a:picLocks noChangeAspect="1"/>
          </p:cNvPicPr>
          <p:nvPr/>
        </p:nvPicPr>
        <p:blipFill>
          <a:blip r:embed="rId3"/>
          <a:stretch>
            <a:fillRect/>
          </a:stretch>
        </p:blipFill>
        <p:spPr>
          <a:xfrm>
            <a:off x="11366500" y="1"/>
            <a:ext cx="825500" cy="352779"/>
          </a:xfrm>
          <a:prstGeom prst="rect">
            <a:avLst/>
          </a:prstGeom>
          <a:ln w="12700">
            <a:miter lim="400000"/>
          </a:ln>
        </p:spPr>
      </p:pic>
      <p:grpSp>
        <p:nvGrpSpPr>
          <p:cNvPr id="556" name="그룹 1"/>
          <p:cNvGrpSpPr/>
          <p:nvPr/>
        </p:nvGrpSpPr>
        <p:grpSpPr>
          <a:xfrm>
            <a:off x="3895727" y="933080"/>
            <a:ext cx="7233100" cy="2953123"/>
            <a:chOff x="0" y="-1"/>
            <a:chExt cx="7233100" cy="2953122"/>
          </a:xfrm>
        </p:grpSpPr>
        <p:pic>
          <p:nvPicPr>
            <p:cNvPr id="530" name="Picture 3" descr="Picture 3"/>
            <p:cNvPicPr>
              <a:picLocks noChangeAspect="1"/>
            </p:cNvPicPr>
            <p:nvPr/>
          </p:nvPicPr>
          <p:blipFill>
            <a:blip r:embed="rId4"/>
            <a:stretch>
              <a:fillRect/>
            </a:stretch>
          </p:blipFill>
          <p:spPr>
            <a:xfrm>
              <a:off x="2600599" y="553997"/>
              <a:ext cx="2021458" cy="755375"/>
            </a:xfrm>
            <a:prstGeom prst="rect">
              <a:avLst/>
            </a:prstGeom>
            <a:ln w="12700" cap="flat">
              <a:noFill/>
              <a:miter lim="400000"/>
            </a:ln>
            <a:effectLst/>
          </p:spPr>
        </p:pic>
        <p:grpSp>
          <p:nvGrpSpPr>
            <p:cNvPr id="533" name="직사각형 8"/>
            <p:cNvGrpSpPr/>
            <p:nvPr/>
          </p:nvGrpSpPr>
          <p:grpSpPr>
            <a:xfrm>
              <a:off x="5548551" y="363498"/>
              <a:ext cx="1684549" cy="381001"/>
              <a:chOff x="0" y="2923"/>
              <a:chExt cx="1684547" cy="381000"/>
            </a:xfrm>
          </p:grpSpPr>
          <p:sp>
            <p:nvSpPr>
              <p:cNvPr id="531" name="Rectangle"/>
              <p:cNvSpPr/>
              <p:nvPr/>
            </p:nvSpPr>
            <p:spPr>
              <a:xfrm>
                <a:off x="0" y="2923"/>
                <a:ext cx="1684547" cy="3810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532" name="세일 화면에서 카테고리 만 보이게 함."/>
              <p:cNvSpPr txBox="1"/>
              <p:nvPr/>
            </p:nvSpPr>
            <p:spPr>
              <a:xfrm>
                <a:off x="0" y="8762"/>
                <a:ext cx="1684547"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Categories only on sales screen.</a:t>
                </a:r>
                <a:endParaRPr sz="900" dirty="0"/>
              </a:p>
            </p:txBody>
          </p:sp>
        </p:grpSp>
        <p:sp>
          <p:nvSpPr>
            <p:cNvPr id="534" name="직사각형 9"/>
            <p:cNvSpPr txBox="1"/>
            <p:nvPr/>
          </p:nvSpPr>
          <p:spPr>
            <a:xfrm>
              <a:off x="5548560" y="-1"/>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①</a:t>
              </a:r>
            </a:p>
          </p:txBody>
        </p:sp>
        <p:sp>
          <p:nvSpPr>
            <p:cNvPr id="535" name="꺾인 연결선 15"/>
            <p:cNvSpPr/>
            <p:nvPr/>
          </p:nvSpPr>
          <p:spPr>
            <a:xfrm rot="10800000" flipH="1">
              <a:off x="4026347" y="554000"/>
              <a:ext cx="1437976" cy="3775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801"/>
            </a:p>
          </p:txBody>
        </p:sp>
        <p:grpSp>
          <p:nvGrpSpPr>
            <p:cNvPr id="538" name="직사각형 19"/>
            <p:cNvGrpSpPr/>
            <p:nvPr/>
          </p:nvGrpSpPr>
          <p:grpSpPr>
            <a:xfrm>
              <a:off x="5464326" y="1457230"/>
              <a:ext cx="1684549" cy="381001"/>
              <a:chOff x="0" y="2923"/>
              <a:chExt cx="1684547" cy="381000"/>
            </a:xfrm>
          </p:grpSpPr>
          <p:sp>
            <p:nvSpPr>
              <p:cNvPr id="536" name="Rectangle"/>
              <p:cNvSpPr/>
              <p:nvPr/>
            </p:nvSpPr>
            <p:spPr>
              <a:xfrm>
                <a:off x="0" y="2923"/>
                <a:ext cx="1684547" cy="3810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537" name="세일 화면에 주문 제작 아이템이 화면이 뜸."/>
              <p:cNvSpPr txBox="1"/>
              <p:nvPr/>
            </p:nvSpPr>
            <p:spPr>
              <a:xfrm>
                <a:off x="0" y="8762"/>
                <a:ext cx="1684547"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Customized/Edited products show on sales screen.</a:t>
                </a:r>
                <a:endParaRPr sz="900" dirty="0"/>
              </a:p>
            </p:txBody>
          </p:sp>
        </p:grpSp>
        <p:sp>
          <p:nvSpPr>
            <p:cNvPr id="539" name="직사각형 20"/>
            <p:cNvSpPr txBox="1"/>
            <p:nvPr/>
          </p:nvSpPr>
          <p:spPr>
            <a:xfrm>
              <a:off x="5464327" y="1093732"/>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②</a:t>
              </a:r>
            </a:p>
          </p:txBody>
        </p:sp>
        <p:sp>
          <p:nvSpPr>
            <p:cNvPr id="540" name="꺾인 연결선 21"/>
            <p:cNvSpPr/>
            <p:nvPr/>
          </p:nvSpPr>
          <p:spPr>
            <a:xfrm>
              <a:off x="3715206" y="1093731"/>
              <a:ext cx="1664898" cy="5410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801"/>
            </a:p>
          </p:txBody>
        </p:sp>
        <p:grpSp>
          <p:nvGrpSpPr>
            <p:cNvPr id="543" name="직사각형 33"/>
            <p:cNvGrpSpPr/>
            <p:nvPr/>
          </p:nvGrpSpPr>
          <p:grpSpPr>
            <a:xfrm>
              <a:off x="4000799" y="2483756"/>
              <a:ext cx="1684549" cy="381001"/>
              <a:chOff x="0" y="2923"/>
              <a:chExt cx="1684547" cy="381000"/>
            </a:xfrm>
          </p:grpSpPr>
          <p:sp>
            <p:nvSpPr>
              <p:cNvPr id="541" name="Rectangle"/>
              <p:cNvSpPr/>
              <p:nvPr/>
            </p:nvSpPr>
            <p:spPr>
              <a:xfrm>
                <a:off x="0" y="2923"/>
                <a:ext cx="1684547" cy="3810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542" name="세일 화면에 아이템 버튼목록이 안 뜸."/>
              <p:cNvSpPr txBox="1"/>
              <p:nvPr/>
            </p:nvSpPr>
            <p:spPr>
              <a:xfrm>
                <a:off x="0" y="8762"/>
                <a:ext cx="1684547"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Product button list not displayed on sales screen.</a:t>
                </a:r>
                <a:endParaRPr sz="900" dirty="0"/>
              </a:p>
            </p:txBody>
          </p:sp>
        </p:grpSp>
        <p:sp>
          <p:nvSpPr>
            <p:cNvPr id="544" name="직사각형 34"/>
            <p:cNvSpPr txBox="1"/>
            <p:nvPr/>
          </p:nvSpPr>
          <p:spPr>
            <a:xfrm>
              <a:off x="4253481" y="2126585"/>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③</a:t>
              </a:r>
            </a:p>
          </p:txBody>
        </p:sp>
        <p:sp>
          <p:nvSpPr>
            <p:cNvPr id="545" name="꺾인 연결선 35"/>
            <p:cNvSpPr/>
            <p:nvPr/>
          </p:nvSpPr>
          <p:spPr>
            <a:xfrm rot="16200000" flipH="1">
              <a:off x="3775224" y="1415907"/>
              <a:ext cx="1197968" cy="9377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801"/>
            </a:p>
          </p:txBody>
        </p:sp>
        <p:grpSp>
          <p:nvGrpSpPr>
            <p:cNvPr id="548" name="직사각형 38"/>
            <p:cNvGrpSpPr/>
            <p:nvPr/>
          </p:nvGrpSpPr>
          <p:grpSpPr>
            <a:xfrm>
              <a:off x="2063572" y="1447198"/>
              <a:ext cx="1651635" cy="369330"/>
              <a:chOff x="0" y="-6410"/>
              <a:chExt cx="1651633" cy="369328"/>
            </a:xfrm>
          </p:grpSpPr>
          <p:sp>
            <p:nvSpPr>
              <p:cNvPr id="546" name="Rectangle"/>
              <p:cNvSpPr/>
              <p:nvPr/>
            </p:nvSpPr>
            <p:spPr>
              <a:xfrm>
                <a:off x="0" y="0"/>
                <a:ext cx="1638451" cy="35651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547" name="세일 화면에 가격 안보임."/>
              <p:cNvSpPr txBox="1"/>
              <p:nvPr/>
            </p:nvSpPr>
            <p:spPr>
              <a:xfrm>
                <a:off x="0" y="-6410"/>
                <a:ext cx="1651633" cy="369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altLang="ko-KR" sz="900" dirty="0"/>
                  <a:t>Product price shown on customer/sales screen</a:t>
                </a:r>
                <a:r>
                  <a:rPr sz="900" dirty="0"/>
                  <a:t>.</a:t>
                </a:r>
              </a:p>
            </p:txBody>
          </p:sp>
        </p:grpSp>
        <p:sp>
          <p:nvSpPr>
            <p:cNvPr id="549" name="직사각형 39"/>
            <p:cNvSpPr txBox="1"/>
            <p:nvPr/>
          </p:nvSpPr>
          <p:spPr>
            <a:xfrm>
              <a:off x="2615029" y="1733917"/>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④</a:t>
              </a:r>
            </a:p>
          </p:txBody>
        </p:sp>
        <p:sp>
          <p:nvSpPr>
            <p:cNvPr id="550" name="꺾인 연결선 40"/>
            <p:cNvSpPr/>
            <p:nvPr/>
          </p:nvSpPr>
          <p:spPr>
            <a:xfrm>
              <a:off x="0" y="1086217"/>
              <a:ext cx="2063571" cy="49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64" y="0"/>
                  </a:lnTo>
                  <a:lnTo>
                    <a:pt x="19264"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801"/>
            </a:p>
          </p:txBody>
        </p:sp>
        <p:grpSp>
          <p:nvGrpSpPr>
            <p:cNvPr id="553" name="직사각형 43"/>
            <p:cNvGrpSpPr/>
            <p:nvPr/>
          </p:nvGrpSpPr>
          <p:grpSpPr>
            <a:xfrm>
              <a:off x="1642432" y="2572119"/>
              <a:ext cx="1768777" cy="381002"/>
              <a:chOff x="-1" y="-1"/>
              <a:chExt cx="1768776" cy="381001"/>
            </a:xfrm>
          </p:grpSpPr>
          <p:sp>
            <p:nvSpPr>
              <p:cNvPr id="551" name="Rectangle"/>
              <p:cNvSpPr/>
              <p:nvPr/>
            </p:nvSpPr>
            <p:spPr>
              <a:xfrm>
                <a:off x="-1" y="-1"/>
                <a:ext cx="1768776"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552" name="카테고리 옆에 자판기 생김."/>
              <p:cNvSpPr txBox="1"/>
              <p:nvPr/>
            </p:nvSpPr>
            <p:spPr>
              <a:xfrm>
                <a:off x="-1" y="5837"/>
                <a:ext cx="1768776"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Keypad display next to sales categories.</a:t>
                </a:r>
                <a:endParaRPr sz="900" dirty="0"/>
              </a:p>
            </p:txBody>
          </p:sp>
        </p:grpSp>
        <p:sp>
          <p:nvSpPr>
            <p:cNvPr id="554" name="직사각형 44"/>
            <p:cNvSpPr txBox="1"/>
            <p:nvPr/>
          </p:nvSpPr>
          <p:spPr>
            <a:xfrm>
              <a:off x="1558206" y="2235054"/>
              <a:ext cx="32316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⑤</a:t>
              </a:r>
            </a:p>
          </p:txBody>
        </p:sp>
        <p:sp>
          <p:nvSpPr>
            <p:cNvPr id="555" name="꺾인 연결선 45"/>
            <p:cNvSpPr/>
            <p:nvPr/>
          </p:nvSpPr>
          <p:spPr>
            <a:xfrm rot="16200000" flipH="1">
              <a:off x="1252418" y="1550397"/>
              <a:ext cx="990602" cy="10528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640" y="0"/>
                  </a:lnTo>
                  <a:lnTo>
                    <a:pt x="8640" y="21600"/>
                  </a:lnTo>
                  <a:lnTo>
                    <a:pt x="21600" y="21600"/>
                  </a:lnTo>
                </a:path>
              </a:pathLst>
            </a:custGeom>
            <a:noFill/>
            <a:ln w="6350" cap="flat">
              <a:solidFill>
                <a:srgbClr val="000000"/>
              </a:solidFill>
              <a:prstDash val="solid"/>
              <a:miter lim="800000"/>
              <a:tailEnd type="triangle" w="med" len="med"/>
            </a:ln>
            <a:effectLst/>
          </p:spPr>
          <p:txBody>
            <a:bodyPr wrap="square" lIns="45719" tIns="45719" rIns="45719" bIns="45719" numCol="1" anchor="ctr">
              <a:noAutofit/>
            </a:bodyPr>
            <a:lstStyle/>
            <a:p>
              <a:endParaRPr sz="1801"/>
            </a:p>
          </p:txBody>
        </p:sp>
      </p:grpSp>
      <p:sp>
        <p:nvSpPr>
          <p:cNvPr id="557" name="꺾인 연결선 5"/>
          <p:cNvSpPr/>
          <p:nvPr/>
        </p:nvSpPr>
        <p:spPr>
          <a:xfrm>
            <a:off x="4811138" y="3476924"/>
            <a:ext cx="2435915" cy="15380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69" y="0"/>
                </a:lnTo>
                <a:lnTo>
                  <a:pt x="4069" y="21600"/>
                </a:lnTo>
                <a:lnTo>
                  <a:pt x="21600" y="21600"/>
                </a:lnTo>
              </a:path>
            </a:pathLst>
          </a:custGeom>
          <a:ln w="6350">
            <a:solidFill>
              <a:srgbClr val="000000"/>
            </a:solidFill>
            <a:miter/>
            <a:tailEnd type="triangle"/>
          </a:ln>
        </p:spPr>
        <p:txBody>
          <a:bodyPr lIns="45719" rIns="45719" anchor="ctr"/>
          <a:lstStyle/>
          <a:p>
            <a:endParaRPr sz="1801"/>
          </a:p>
        </p:txBody>
      </p:sp>
      <p:sp>
        <p:nvSpPr>
          <p:cNvPr id="558" name="직사각형 13"/>
          <p:cNvSpPr/>
          <p:nvPr/>
        </p:nvSpPr>
        <p:spPr>
          <a:xfrm>
            <a:off x="112144" y="3954576"/>
            <a:ext cx="6788988" cy="1204023"/>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559" name="직사각형 17"/>
          <p:cNvSpPr txBox="1"/>
          <p:nvPr/>
        </p:nvSpPr>
        <p:spPr>
          <a:xfrm>
            <a:off x="7234035" y="4507473"/>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⑥</a:t>
            </a:r>
          </a:p>
        </p:txBody>
      </p:sp>
      <p:grpSp>
        <p:nvGrpSpPr>
          <p:cNvPr id="564" name="그룹 27"/>
          <p:cNvGrpSpPr/>
          <p:nvPr/>
        </p:nvGrpSpPr>
        <p:grpSpPr>
          <a:xfrm>
            <a:off x="2215320" y="5422072"/>
            <a:ext cx="3211868" cy="978341"/>
            <a:chOff x="0" y="0"/>
            <a:chExt cx="3211868" cy="670853"/>
          </a:xfrm>
        </p:grpSpPr>
        <p:sp>
          <p:nvSpPr>
            <p:cNvPr id="560" name="직사각형 18"/>
            <p:cNvSpPr txBox="1"/>
            <p:nvPr/>
          </p:nvSpPr>
          <p:spPr>
            <a:xfrm>
              <a:off x="0" y="0"/>
              <a:ext cx="323163" cy="3694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r>
                <a:rPr sz="1801"/>
                <a:t>⑦</a:t>
              </a:r>
            </a:p>
          </p:txBody>
        </p:sp>
        <p:grpSp>
          <p:nvGrpSpPr>
            <p:cNvPr id="563" name="직사각형 22"/>
            <p:cNvGrpSpPr/>
            <p:nvPr/>
          </p:nvGrpSpPr>
          <p:grpSpPr>
            <a:xfrm>
              <a:off x="415497" y="70693"/>
              <a:ext cx="2796371" cy="600160"/>
              <a:chOff x="0" y="7964"/>
              <a:chExt cx="2796369" cy="600159"/>
            </a:xfrm>
          </p:grpSpPr>
          <p:sp>
            <p:nvSpPr>
              <p:cNvPr id="561" name="Rectangle"/>
              <p:cNvSpPr/>
              <p:nvPr/>
            </p:nvSpPr>
            <p:spPr>
              <a:xfrm>
                <a:off x="0" y="49250"/>
                <a:ext cx="2796369" cy="51758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100"/>
                </a:pPr>
                <a:endParaRPr sz="1100"/>
              </a:p>
            </p:txBody>
          </p:sp>
          <p:sp>
            <p:nvSpPr>
              <p:cNvPr id="562" name="TERMINAL SPECIFIC을 지정해준 POS에서 로그인하면 판매 화면에 지정한 메뉴가 제일 먼저 뜸."/>
              <p:cNvSpPr txBox="1"/>
              <p:nvPr/>
            </p:nvSpPr>
            <p:spPr>
              <a:xfrm>
                <a:off x="0" y="7964"/>
                <a:ext cx="2796369" cy="6001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100"/>
                </a:pPr>
                <a:r>
                  <a:rPr lang="en-US" sz="1100" dirty="0"/>
                  <a:t>POS that is synced with TERMINAL SPECIFIC, when you log in you will see the sales screen that you have set it to.</a:t>
                </a:r>
              </a:p>
            </p:txBody>
          </p:sp>
        </p:grpSp>
      </p:grpSp>
      <p:sp>
        <p:nvSpPr>
          <p:cNvPr id="569" name="직선 화살표 연결선 24"/>
          <p:cNvSpPr/>
          <p:nvPr/>
        </p:nvSpPr>
        <p:spPr>
          <a:xfrm>
            <a:off x="3707352" y="5165043"/>
            <a:ext cx="133598" cy="4049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6350">
            <a:solidFill>
              <a:srgbClr val="000000"/>
            </a:solidFill>
            <a:miter/>
            <a:tailEnd type="triangle"/>
          </a:ln>
        </p:spPr>
        <p:txBody>
          <a:bodyPr/>
          <a:lstStyle/>
          <a:p>
            <a:endParaRPr sz="1801"/>
          </a:p>
        </p:txBody>
      </p:sp>
      <p:sp>
        <p:nvSpPr>
          <p:cNvPr id="566" name="슬라이드 번호 개체 틀 29"/>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3BE2CC0-A362-245A-DFA3-84D922867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76" name="위로 구부러진 화살표 4"/>
          <p:cNvGrpSpPr/>
          <p:nvPr/>
        </p:nvGrpSpPr>
        <p:grpSpPr>
          <a:xfrm>
            <a:off x="1076326" y="1002325"/>
            <a:ext cx="3776830" cy="1318908"/>
            <a:chOff x="0" y="0"/>
            <a:chExt cx="3776829" cy="1318908"/>
          </a:xfrm>
        </p:grpSpPr>
        <p:sp>
          <p:nvSpPr>
            <p:cNvPr id="573" name="Shape"/>
            <p:cNvSpPr/>
            <p:nvPr/>
          </p:nvSpPr>
          <p:spPr>
            <a:xfrm>
              <a:off x="0" y="0"/>
              <a:ext cx="3776831" cy="1318909"/>
            </a:xfrm>
            <a:custGeom>
              <a:avLst/>
              <a:gdLst/>
              <a:ahLst/>
              <a:cxnLst>
                <a:cxn ang="0">
                  <a:pos x="wd2" y="hd2"/>
                </a:cxn>
                <a:cxn ang="5400000">
                  <a:pos x="wd2" y="hd2"/>
                </a:cxn>
                <a:cxn ang="10800000">
                  <a:pos x="wd2" y="hd2"/>
                </a:cxn>
                <a:cxn ang="16200000">
                  <a:pos x="wd2" y="hd2"/>
                </a:cxn>
              </a:cxnLst>
              <a:rect l="0" t="0" r="r" b="b"/>
              <a:pathLst>
                <a:path w="21600" h="20693" extrusionOk="0">
                  <a:moveTo>
                    <a:pt x="20017" y="0"/>
                  </a:moveTo>
                  <a:lnTo>
                    <a:pt x="21600" y="5173"/>
                  </a:lnTo>
                  <a:lnTo>
                    <a:pt x="20657" y="5173"/>
                  </a:lnTo>
                  <a:cubicBezTo>
                    <a:pt x="19481" y="15054"/>
                    <a:pt x="15161" y="21600"/>
                    <a:pt x="10480" y="20591"/>
                  </a:cubicBezTo>
                  <a:lnTo>
                    <a:pt x="10480" y="20591"/>
                  </a:lnTo>
                  <a:cubicBezTo>
                    <a:pt x="14461" y="19733"/>
                    <a:pt x="17771" y="13577"/>
                    <a:pt x="18772" y="5173"/>
                  </a:cubicBezTo>
                  <a:lnTo>
                    <a:pt x="17829" y="5173"/>
                  </a:lnTo>
                  <a:close/>
                  <a:moveTo>
                    <a:pt x="9537" y="20692"/>
                  </a:moveTo>
                  <a:cubicBezTo>
                    <a:pt x="4270" y="20692"/>
                    <a:pt x="0" y="11428"/>
                    <a:pt x="0" y="0"/>
                  </a:cubicBezTo>
                  <a:lnTo>
                    <a:pt x="1886" y="0"/>
                  </a:lnTo>
                  <a:cubicBezTo>
                    <a:pt x="1886" y="11428"/>
                    <a:pt x="6156" y="20692"/>
                    <a:pt x="11423" y="20692"/>
                  </a:cubicBezTo>
                  <a:close/>
                </a:path>
              </a:pathLst>
            </a:custGeom>
            <a:solidFill>
              <a:srgbClr val="A6A6A6"/>
            </a:solidFill>
            <a:ln w="12700" cap="flat">
              <a:noFill/>
              <a:miter lim="400000"/>
            </a:ln>
            <a:effectLst/>
          </p:spPr>
          <p:txBody>
            <a:bodyPr wrap="square" lIns="45719" tIns="45719" rIns="45719" bIns="45719" numCol="1" anchor="ctr">
              <a:noAutofit/>
            </a:bodyPr>
            <a:lstStyle/>
            <a:p>
              <a:pPr algn="ctr"/>
              <a:endParaRPr sz="1801"/>
            </a:p>
          </p:txBody>
        </p:sp>
        <p:sp>
          <p:nvSpPr>
            <p:cNvPr id="574" name="Shape"/>
            <p:cNvSpPr/>
            <p:nvPr/>
          </p:nvSpPr>
          <p:spPr>
            <a:xfrm>
              <a:off x="0" y="0"/>
              <a:ext cx="1997321" cy="1318846"/>
            </a:xfrm>
            <a:custGeom>
              <a:avLst/>
              <a:gdLst/>
              <a:ahLst/>
              <a:cxnLst>
                <a:cxn ang="0">
                  <a:pos x="wd2" y="hd2"/>
                </a:cxn>
                <a:cxn ang="5400000">
                  <a:pos x="wd2" y="hd2"/>
                </a:cxn>
                <a:cxn ang="10800000">
                  <a:pos x="wd2" y="hd2"/>
                </a:cxn>
                <a:cxn ang="16200000">
                  <a:pos x="wd2" y="hd2"/>
                </a:cxn>
              </a:cxnLst>
              <a:rect l="0" t="0" r="r" b="b"/>
              <a:pathLst>
                <a:path w="21600" h="21600" extrusionOk="0">
                  <a:moveTo>
                    <a:pt x="18034" y="21600"/>
                  </a:moveTo>
                  <a:cubicBezTo>
                    <a:pt x="8074" y="21600"/>
                    <a:pt x="0" y="11929"/>
                    <a:pt x="0" y="0"/>
                  </a:cubicBezTo>
                  <a:lnTo>
                    <a:pt x="3566" y="0"/>
                  </a:lnTo>
                  <a:cubicBezTo>
                    <a:pt x="3566" y="11929"/>
                    <a:pt x="11640" y="21600"/>
                    <a:pt x="21600"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sz="1801"/>
            </a:p>
          </p:txBody>
        </p:sp>
        <p:sp>
          <p:nvSpPr>
            <p:cNvPr id="575" name="Line"/>
            <p:cNvSpPr/>
            <p:nvPr/>
          </p:nvSpPr>
          <p:spPr>
            <a:xfrm>
              <a:off x="0" y="0"/>
              <a:ext cx="3776831" cy="1318847"/>
            </a:xfrm>
            <a:custGeom>
              <a:avLst/>
              <a:gdLst/>
              <a:ahLst/>
              <a:cxnLst>
                <a:cxn ang="0">
                  <a:pos x="wd2" y="hd2"/>
                </a:cxn>
                <a:cxn ang="5400000">
                  <a:pos x="wd2" y="hd2"/>
                </a:cxn>
                <a:cxn ang="10800000">
                  <a:pos x="wd2" y="hd2"/>
                </a:cxn>
                <a:cxn ang="16200000">
                  <a:pos x="wd2" y="hd2"/>
                </a:cxn>
              </a:cxnLst>
              <a:rect l="0" t="0" r="r" b="b"/>
              <a:pathLst>
                <a:path w="21600" h="21600" extrusionOk="0">
                  <a:moveTo>
                    <a:pt x="10480" y="21494"/>
                  </a:moveTo>
                  <a:lnTo>
                    <a:pt x="10480" y="21494"/>
                  </a:lnTo>
                  <a:cubicBezTo>
                    <a:pt x="14461" y="20599"/>
                    <a:pt x="17771" y="14172"/>
                    <a:pt x="18772" y="5400"/>
                  </a:cubicBezTo>
                  <a:lnTo>
                    <a:pt x="17829" y="5400"/>
                  </a:lnTo>
                  <a:lnTo>
                    <a:pt x="20017" y="0"/>
                  </a:lnTo>
                  <a:lnTo>
                    <a:pt x="21600" y="5400"/>
                  </a:lnTo>
                  <a:lnTo>
                    <a:pt x="20657" y="5400"/>
                  </a:lnTo>
                  <a:cubicBezTo>
                    <a:pt x="19570" y="14937"/>
                    <a:pt x="15772" y="21600"/>
                    <a:pt x="11423" y="21600"/>
                  </a:cubicBezTo>
                  <a:lnTo>
                    <a:pt x="9537" y="21600"/>
                  </a:lnTo>
                  <a:cubicBezTo>
                    <a:pt x="4270" y="21600"/>
                    <a:pt x="0" y="11929"/>
                    <a:pt x="0" y="0"/>
                  </a:cubicBezTo>
                  <a:lnTo>
                    <a:pt x="1886" y="0"/>
                  </a:lnTo>
                  <a:cubicBezTo>
                    <a:pt x="1886" y="11929"/>
                    <a:pt x="6156" y="21600"/>
                    <a:pt x="11423" y="21600"/>
                  </a:cubicBezTo>
                </a:path>
              </a:pathLst>
            </a:cu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grpSp>
      <p:grpSp>
        <p:nvGrpSpPr>
          <p:cNvPr id="579" name="직사각형 5"/>
          <p:cNvGrpSpPr/>
          <p:nvPr/>
        </p:nvGrpSpPr>
        <p:grpSpPr>
          <a:xfrm>
            <a:off x="6632841" y="2127738"/>
            <a:ext cx="4287205" cy="2514601"/>
            <a:chOff x="-1" y="-1"/>
            <a:chExt cx="3751607" cy="2271348"/>
          </a:xfrm>
        </p:grpSpPr>
        <p:sp>
          <p:nvSpPr>
            <p:cNvPr id="577" name="Rectangle"/>
            <p:cNvSpPr/>
            <p:nvPr/>
          </p:nvSpPr>
          <p:spPr>
            <a:xfrm>
              <a:off x="-1" y="-1"/>
              <a:ext cx="3751607" cy="2271348"/>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578" name="더 상세한 설명이 필요하시면 Advanced를 확인해주세요.…"/>
            <p:cNvSpPr txBox="1"/>
            <p:nvPr/>
          </p:nvSpPr>
          <p:spPr>
            <a:xfrm>
              <a:off x="-1" y="92700"/>
              <a:ext cx="3751607" cy="20859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Please contact us at Golden Key POS for more information and details. Please check Golden Key POS Advanced Manual for more information and details. </a:t>
              </a:r>
            </a:p>
            <a:p>
              <a:pPr algn="ctr"/>
              <a:endParaRPr lang="en-US" sz="1801" dirty="0"/>
            </a:p>
            <a:p>
              <a:pPr algn="ctr"/>
              <a:r>
                <a:rPr lang="en-US" sz="1801" dirty="0"/>
                <a:t>888.992.1715</a:t>
              </a:r>
            </a:p>
            <a:p>
              <a:pPr algn="ctr"/>
              <a:endParaRPr lang="en-US" sz="1801" dirty="0">
                <a:solidFill>
                  <a:srgbClr val="FFFFFF"/>
                </a:solidFill>
              </a:endParaRPr>
            </a:p>
          </p:txBody>
        </p:sp>
      </p:grpSp>
      <p:sp>
        <p:nvSpPr>
          <p:cNvPr id="580" name="슬라이드 번호 개체 틀 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F01C07F-A7F3-A598-152C-5375E00C2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86" name="직사각형 4"/>
          <p:cNvGrpSpPr/>
          <p:nvPr/>
        </p:nvGrpSpPr>
        <p:grpSpPr>
          <a:xfrm>
            <a:off x="2962277" y="1362076"/>
            <a:ext cx="3286124" cy="485774"/>
            <a:chOff x="0" y="0"/>
            <a:chExt cx="3286125" cy="485775"/>
          </a:xfrm>
        </p:grpSpPr>
        <p:sp>
          <p:nvSpPr>
            <p:cNvPr id="584" name="Rectangle"/>
            <p:cNvSpPr/>
            <p:nvPr/>
          </p:nvSpPr>
          <p:spPr>
            <a:xfrm>
              <a:off x="0" y="0"/>
              <a:ext cx="3286125" cy="48577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585" name="화면과 같이 설정해 주세요."/>
            <p:cNvSpPr txBox="1"/>
            <p:nvPr/>
          </p:nvSpPr>
          <p:spPr>
            <a:xfrm>
              <a:off x="0" y="58158"/>
              <a:ext cx="3286125" cy="3694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&lt;- As shown on the screen.</a:t>
              </a:r>
              <a:endParaRPr sz="1801" dirty="0"/>
            </a:p>
          </p:txBody>
        </p:sp>
      </p:grpSp>
      <p:sp>
        <p:nvSpPr>
          <p:cNvPr id="587" name="오른쪽 중괄호 5"/>
          <p:cNvSpPr/>
          <p:nvPr/>
        </p:nvSpPr>
        <p:spPr>
          <a:xfrm>
            <a:off x="7134226" y="2324100"/>
            <a:ext cx="133351" cy="21621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50"/>
                  <a:pt x="10800" y="111"/>
                </a:cubicBezTo>
                <a:lnTo>
                  <a:pt x="10800" y="10689"/>
                </a:lnTo>
                <a:cubicBezTo>
                  <a:pt x="10800" y="10750"/>
                  <a:pt x="15635" y="10800"/>
                  <a:pt x="21600" y="10800"/>
                </a:cubicBezTo>
                <a:cubicBezTo>
                  <a:pt x="15635" y="10800"/>
                  <a:pt x="10800" y="10850"/>
                  <a:pt x="10800" y="10911"/>
                </a:cubicBezTo>
                <a:lnTo>
                  <a:pt x="10800" y="21489"/>
                </a:lnTo>
                <a:cubicBezTo>
                  <a:pt x="10800" y="21550"/>
                  <a:pt x="5965" y="21600"/>
                  <a:pt x="0" y="21600"/>
                </a:cubicBezTo>
              </a:path>
            </a:pathLst>
          </a:custGeom>
          <a:ln w="6350">
            <a:solidFill>
              <a:srgbClr val="000000"/>
            </a:solidFill>
            <a:miter/>
          </a:ln>
        </p:spPr>
        <p:txBody>
          <a:bodyPr lIns="45719" rIns="45719" anchor="ctr"/>
          <a:lstStyle/>
          <a:p>
            <a:pPr algn="ctr"/>
            <a:endParaRPr sz="1801"/>
          </a:p>
        </p:txBody>
      </p:sp>
      <p:grpSp>
        <p:nvGrpSpPr>
          <p:cNvPr id="590" name="직사각형 6"/>
          <p:cNvGrpSpPr/>
          <p:nvPr/>
        </p:nvGrpSpPr>
        <p:grpSpPr>
          <a:xfrm>
            <a:off x="7381875" y="3028949"/>
            <a:ext cx="2762251" cy="657229"/>
            <a:chOff x="0" y="12514"/>
            <a:chExt cx="2762250" cy="657226"/>
          </a:xfrm>
        </p:grpSpPr>
        <p:sp>
          <p:nvSpPr>
            <p:cNvPr id="588" name="Rectangle"/>
            <p:cNvSpPr/>
            <p:nvPr/>
          </p:nvSpPr>
          <p:spPr>
            <a:xfrm>
              <a:off x="0" y="12514"/>
              <a:ext cx="2762250" cy="65722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589" name="영수증 하단에 나오는 글 입니다."/>
            <p:cNvSpPr txBox="1"/>
            <p:nvPr/>
          </p:nvSpPr>
          <p:spPr>
            <a:xfrm>
              <a:off x="0" y="17835"/>
              <a:ext cx="2762250" cy="6465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Text shown on bottom of the receipt.</a:t>
              </a:r>
              <a:endParaRPr sz="1801" dirty="0"/>
            </a:p>
          </p:txBody>
        </p:sp>
      </p:grpSp>
      <p:sp>
        <p:nvSpPr>
          <p:cNvPr id="591" name="직사각형 7"/>
          <p:cNvSpPr/>
          <p:nvPr/>
        </p:nvSpPr>
        <p:spPr>
          <a:xfrm>
            <a:off x="5610225" y="4705351"/>
            <a:ext cx="990601" cy="381001"/>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597" name="꺾인 연결선 9"/>
          <p:cNvSpPr/>
          <p:nvPr/>
        </p:nvSpPr>
        <p:spPr>
          <a:xfrm>
            <a:off x="6104891" y="5092700"/>
            <a:ext cx="1155701" cy="6743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6350">
            <a:solidFill>
              <a:srgbClr val="000000"/>
            </a:solidFill>
            <a:miter/>
            <a:tailEnd type="triangle"/>
          </a:ln>
        </p:spPr>
        <p:txBody>
          <a:bodyPr/>
          <a:lstStyle/>
          <a:p>
            <a:endParaRPr sz="1801"/>
          </a:p>
        </p:txBody>
      </p:sp>
      <p:grpSp>
        <p:nvGrpSpPr>
          <p:cNvPr id="595" name="직사각형 10"/>
          <p:cNvGrpSpPr/>
          <p:nvPr/>
        </p:nvGrpSpPr>
        <p:grpSpPr>
          <a:xfrm>
            <a:off x="7267576" y="5605809"/>
            <a:ext cx="3429001" cy="323163"/>
            <a:chOff x="0" y="5109"/>
            <a:chExt cx="3429000" cy="323162"/>
          </a:xfrm>
        </p:grpSpPr>
        <p:sp>
          <p:nvSpPr>
            <p:cNvPr id="593" name="Rectangle"/>
            <p:cNvSpPr/>
            <p:nvPr/>
          </p:nvSpPr>
          <p:spPr>
            <a:xfrm>
              <a:off x="0" y="9526"/>
              <a:ext cx="3429000" cy="31432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500"/>
              </a:pPr>
              <a:endParaRPr sz="1500"/>
            </a:p>
          </p:txBody>
        </p:sp>
        <p:sp>
          <p:nvSpPr>
            <p:cNvPr id="594" name="ADD A LINE을 누르면 라인이 추가됨"/>
            <p:cNvSpPr txBox="1"/>
            <p:nvPr/>
          </p:nvSpPr>
          <p:spPr>
            <a:xfrm>
              <a:off x="0" y="5109"/>
              <a:ext cx="3429000" cy="3231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500"/>
              </a:pPr>
              <a:r>
                <a:rPr lang="en-US" sz="1500" dirty="0"/>
                <a:t>Press “ADD A LINE” to ADD A LINE.</a:t>
              </a:r>
              <a:endParaRPr sz="1500" dirty="0"/>
            </a:p>
          </p:txBody>
        </p:sp>
      </p:grpSp>
      <p:sp>
        <p:nvSpPr>
          <p:cNvPr id="596" name="슬라이드 번호 개체 틀 16"/>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그룹 7"/>
          <p:cNvGrpSpPr/>
          <p:nvPr/>
        </p:nvGrpSpPr>
        <p:grpSpPr>
          <a:xfrm rot="10800000">
            <a:off x="-1" y="6858000"/>
            <a:ext cx="12192002" cy="4572004"/>
            <a:chOff x="0" y="0"/>
            <a:chExt cx="12192000" cy="4572001"/>
          </a:xfrm>
        </p:grpSpPr>
        <p:sp>
          <p:nvSpPr>
            <p:cNvPr id="131" name="직선 연결선 19"/>
            <p:cNvSpPr/>
            <p:nvPr/>
          </p:nvSpPr>
          <p:spPr>
            <a:xfrm flipH="1" flipV="1">
              <a:off x="-1" y="4530712"/>
              <a:ext cx="12192001" cy="1"/>
            </a:xfrm>
            <a:prstGeom prst="line">
              <a:avLst/>
            </a:prstGeom>
            <a:noFill/>
            <a:ln w="76200" cap="flat">
              <a:solidFill>
                <a:schemeClr val="accent1"/>
              </a:solidFill>
              <a:prstDash val="solid"/>
              <a:miter lim="800000"/>
            </a:ln>
            <a:effectLst/>
          </p:spPr>
          <p:txBody>
            <a:bodyPr wrap="square" lIns="45719" tIns="45719" rIns="45719" bIns="45719" numCol="1" anchor="t">
              <a:noAutofit/>
            </a:bodyPr>
            <a:lstStyle/>
            <a:p>
              <a:endParaRPr sz="1801"/>
            </a:p>
          </p:txBody>
        </p:sp>
        <p:sp>
          <p:nvSpPr>
            <p:cNvPr id="132" name="Oval 5"/>
            <p:cNvSpPr/>
            <p:nvPr/>
          </p:nvSpPr>
          <p:spPr>
            <a:xfrm>
              <a:off x="0" y="-1"/>
              <a:ext cx="12192001" cy="4572002"/>
            </a:xfrm>
            <a:custGeom>
              <a:avLst/>
              <a:gdLst/>
              <a:ahLst/>
              <a:cxnLst>
                <a:cxn ang="0">
                  <a:pos x="wd2" y="hd2"/>
                </a:cxn>
                <a:cxn ang="5400000">
                  <a:pos x="wd2" y="hd2"/>
                </a:cxn>
                <a:cxn ang="10800000">
                  <a:pos x="wd2" y="hd2"/>
                </a:cxn>
                <a:cxn ang="16200000">
                  <a:pos x="wd2" y="hd2"/>
                </a:cxn>
              </a:cxnLst>
              <a:rect l="0" t="0" r="r" b="b"/>
              <a:pathLst>
                <a:path w="21600" h="21600" extrusionOk="0">
                  <a:moveTo>
                    <a:pt x="21600" y="20731"/>
                  </a:moveTo>
                  <a:lnTo>
                    <a:pt x="21600" y="21600"/>
                  </a:lnTo>
                  <a:lnTo>
                    <a:pt x="21285" y="21600"/>
                  </a:lnTo>
                  <a:cubicBezTo>
                    <a:pt x="21410" y="21367"/>
                    <a:pt x="21517" y="21071"/>
                    <a:pt x="21600" y="20731"/>
                  </a:cubicBezTo>
                  <a:close/>
                  <a:moveTo>
                    <a:pt x="21600" y="19093"/>
                  </a:moveTo>
                  <a:lnTo>
                    <a:pt x="21600" y="19722"/>
                  </a:lnTo>
                  <a:cubicBezTo>
                    <a:pt x="21270" y="20053"/>
                    <a:pt x="21007" y="20738"/>
                    <a:pt x="20882" y="21600"/>
                  </a:cubicBezTo>
                  <a:lnTo>
                    <a:pt x="20639" y="21600"/>
                  </a:lnTo>
                  <a:cubicBezTo>
                    <a:pt x="20782" y="20410"/>
                    <a:pt x="21143" y="19471"/>
                    <a:pt x="21600" y="19093"/>
                  </a:cubicBezTo>
                  <a:close/>
                  <a:moveTo>
                    <a:pt x="19076" y="18895"/>
                  </a:moveTo>
                  <a:lnTo>
                    <a:pt x="19106" y="18903"/>
                  </a:lnTo>
                  <a:cubicBezTo>
                    <a:pt x="19163" y="18905"/>
                    <a:pt x="19220" y="18919"/>
                    <a:pt x="19275" y="18945"/>
                  </a:cubicBezTo>
                  <a:cubicBezTo>
                    <a:pt x="19285" y="18943"/>
                    <a:pt x="19294" y="18948"/>
                    <a:pt x="19304" y="18953"/>
                  </a:cubicBezTo>
                  <a:lnTo>
                    <a:pt x="19304" y="18958"/>
                  </a:lnTo>
                  <a:cubicBezTo>
                    <a:pt x="19857" y="19202"/>
                    <a:pt x="20305" y="20237"/>
                    <a:pt x="20471" y="21600"/>
                  </a:cubicBezTo>
                  <a:lnTo>
                    <a:pt x="20227" y="21600"/>
                  </a:lnTo>
                  <a:cubicBezTo>
                    <a:pt x="20079" y="20586"/>
                    <a:pt x="19742" y="19817"/>
                    <a:pt x="19328" y="19579"/>
                  </a:cubicBezTo>
                  <a:cubicBezTo>
                    <a:pt x="19389" y="20408"/>
                    <a:pt x="19570" y="21125"/>
                    <a:pt x="19823" y="21600"/>
                  </a:cubicBezTo>
                  <a:lnTo>
                    <a:pt x="19479" y="21600"/>
                  </a:lnTo>
                  <a:cubicBezTo>
                    <a:pt x="19273" y="21036"/>
                    <a:pt x="19134" y="20308"/>
                    <a:pt x="19091" y="19500"/>
                  </a:cubicBezTo>
                  <a:cubicBezTo>
                    <a:pt x="19091" y="19500"/>
                    <a:pt x="19091" y="19500"/>
                    <a:pt x="19090" y="19500"/>
                  </a:cubicBezTo>
                  <a:lnTo>
                    <a:pt x="19089" y="19468"/>
                  </a:lnTo>
                  <a:cubicBezTo>
                    <a:pt x="19080" y="19325"/>
                    <a:pt x="19076" y="19179"/>
                    <a:pt x="19076" y="19031"/>
                  </a:cubicBezTo>
                  <a:cubicBezTo>
                    <a:pt x="19074" y="19005"/>
                    <a:pt x="19074" y="18978"/>
                    <a:pt x="19074" y="18951"/>
                  </a:cubicBezTo>
                  <a:lnTo>
                    <a:pt x="19075" y="18897"/>
                  </a:lnTo>
                  <a:lnTo>
                    <a:pt x="19076" y="18897"/>
                  </a:lnTo>
                  <a:close/>
                  <a:moveTo>
                    <a:pt x="19035" y="18895"/>
                  </a:moveTo>
                  <a:lnTo>
                    <a:pt x="19035" y="18897"/>
                  </a:lnTo>
                  <a:lnTo>
                    <a:pt x="19036" y="18897"/>
                  </a:lnTo>
                  <a:lnTo>
                    <a:pt x="19037" y="18951"/>
                  </a:lnTo>
                  <a:cubicBezTo>
                    <a:pt x="19037" y="18978"/>
                    <a:pt x="19037" y="19005"/>
                    <a:pt x="19035" y="19031"/>
                  </a:cubicBezTo>
                  <a:cubicBezTo>
                    <a:pt x="19035" y="19179"/>
                    <a:pt x="19031" y="19325"/>
                    <a:pt x="19022" y="19468"/>
                  </a:cubicBezTo>
                  <a:lnTo>
                    <a:pt x="19021" y="19500"/>
                  </a:lnTo>
                  <a:cubicBezTo>
                    <a:pt x="19020" y="19500"/>
                    <a:pt x="19020" y="19500"/>
                    <a:pt x="19020" y="19500"/>
                  </a:cubicBezTo>
                  <a:cubicBezTo>
                    <a:pt x="18977" y="20308"/>
                    <a:pt x="18837" y="21036"/>
                    <a:pt x="18632" y="21600"/>
                  </a:cubicBezTo>
                  <a:lnTo>
                    <a:pt x="18288" y="21600"/>
                  </a:lnTo>
                  <a:cubicBezTo>
                    <a:pt x="18541" y="21125"/>
                    <a:pt x="18722" y="20408"/>
                    <a:pt x="18783" y="19579"/>
                  </a:cubicBezTo>
                  <a:cubicBezTo>
                    <a:pt x="18369" y="19817"/>
                    <a:pt x="18031" y="20586"/>
                    <a:pt x="17884" y="21600"/>
                  </a:cubicBezTo>
                  <a:lnTo>
                    <a:pt x="17640" y="21600"/>
                  </a:lnTo>
                  <a:cubicBezTo>
                    <a:pt x="17805" y="20237"/>
                    <a:pt x="18254" y="19202"/>
                    <a:pt x="18807" y="18958"/>
                  </a:cubicBezTo>
                  <a:lnTo>
                    <a:pt x="18807" y="18953"/>
                  </a:lnTo>
                  <a:cubicBezTo>
                    <a:pt x="18817" y="18948"/>
                    <a:pt x="18826" y="18943"/>
                    <a:pt x="18836" y="18945"/>
                  </a:cubicBezTo>
                  <a:cubicBezTo>
                    <a:pt x="18891" y="18919"/>
                    <a:pt x="18948" y="18905"/>
                    <a:pt x="19005" y="18903"/>
                  </a:cubicBezTo>
                  <a:close/>
                  <a:moveTo>
                    <a:pt x="16078" y="18895"/>
                  </a:moveTo>
                  <a:lnTo>
                    <a:pt x="16108" y="18903"/>
                  </a:lnTo>
                  <a:cubicBezTo>
                    <a:pt x="16165" y="18905"/>
                    <a:pt x="16222" y="18919"/>
                    <a:pt x="16277" y="18945"/>
                  </a:cubicBezTo>
                  <a:cubicBezTo>
                    <a:pt x="16287" y="18943"/>
                    <a:pt x="16296" y="18948"/>
                    <a:pt x="16306" y="18953"/>
                  </a:cubicBezTo>
                  <a:lnTo>
                    <a:pt x="16306" y="18958"/>
                  </a:lnTo>
                  <a:cubicBezTo>
                    <a:pt x="16859" y="19202"/>
                    <a:pt x="17308" y="20237"/>
                    <a:pt x="17473" y="21600"/>
                  </a:cubicBezTo>
                  <a:lnTo>
                    <a:pt x="17229" y="21600"/>
                  </a:lnTo>
                  <a:cubicBezTo>
                    <a:pt x="17082" y="20586"/>
                    <a:pt x="16744" y="19817"/>
                    <a:pt x="16330" y="19579"/>
                  </a:cubicBezTo>
                  <a:cubicBezTo>
                    <a:pt x="16391" y="20408"/>
                    <a:pt x="16572" y="21125"/>
                    <a:pt x="16825" y="21600"/>
                  </a:cubicBezTo>
                  <a:lnTo>
                    <a:pt x="16481" y="21600"/>
                  </a:lnTo>
                  <a:cubicBezTo>
                    <a:pt x="16276" y="21036"/>
                    <a:pt x="16136" y="20308"/>
                    <a:pt x="16093" y="19500"/>
                  </a:cubicBezTo>
                  <a:cubicBezTo>
                    <a:pt x="16093" y="19500"/>
                    <a:pt x="16093" y="19500"/>
                    <a:pt x="16092" y="19500"/>
                  </a:cubicBezTo>
                  <a:lnTo>
                    <a:pt x="16091" y="19468"/>
                  </a:lnTo>
                  <a:cubicBezTo>
                    <a:pt x="16082" y="19325"/>
                    <a:pt x="16078" y="19179"/>
                    <a:pt x="16078" y="19031"/>
                  </a:cubicBezTo>
                  <a:cubicBezTo>
                    <a:pt x="16076" y="19005"/>
                    <a:pt x="16076" y="18978"/>
                    <a:pt x="16076" y="18951"/>
                  </a:cubicBezTo>
                  <a:lnTo>
                    <a:pt x="16077" y="18897"/>
                  </a:lnTo>
                  <a:lnTo>
                    <a:pt x="16078" y="18897"/>
                  </a:lnTo>
                  <a:close/>
                  <a:moveTo>
                    <a:pt x="16037" y="18895"/>
                  </a:moveTo>
                  <a:lnTo>
                    <a:pt x="16037" y="18897"/>
                  </a:lnTo>
                  <a:lnTo>
                    <a:pt x="16038" y="18897"/>
                  </a:lnTo>
                  <a:lnTo>
                    <a:pt x="16039" y="18951"/>
                  </a:lnTo>
                  <a:cubicBezTo>
                    <a:pt x="16039" y="18978"/>
                    <a:pt x="16039" y="19005"/>
                    <a:pt x="16037" y="19031"/>
                  </a:cubicBezTo>
                  <a:cubicBezTo>
                    <a:pt x="16037" y="19179"/>
                    <a:pt x="16033" y="19325"/>
                    <a:pt x="16024" y="19468"/>
                  </a:cubicBezTo>
                  <a:lnTo>
                    <a:pt x="16023" y="19500"/>
                  </a:lnTo>
                  <a:cubicBezTo>
                    <a:pt x="16022" y="19500"/>
                    <a:pt x="16022" y="19500"/>
                    <a:pt x="16022" y="19500"/>
                  </a:cubicBezTo>
                  <a:cubicBezTo>
                    <a:pt x="15979" y="20308"/>
                    <a:pt x="15839" y="21036"/>
                    <a:pt x="15634" y="21600"/>
                  </a:cubicBezTo>
                  <a:lnTo>
                    <a:pt x="15290" y="21600"/>
                  </a:lnTo>
                  <a:cubicBezTo>
                    <a:pt x="15543" y="21125"/>
                    <a:pt x="15724" y="20408"/>
                    <a:pt x="15785" y="19579"/>
                  </a:cubicBezTo>
                  <a:cubicBezTo>
                    <a:pt x="15371" y="19817"/>
                    <a:pt x="15034" y="20586"/>
                    <a:pt x="14886" y="21600"/>
                  </a:cubicBezTo>
                  <a:lnTo>
                    <a:pt x="14642" y="21600"/>
                  </a:lnTo>
                  <a:cubicBezTo>
                    <a:pt x="14808" y="20237"/>
                    <a:pt x="15256" y="19202"/>
                    <a:pt x="15809" y="18958"/>
                  </a:cubicBezTo>
                  <a:lnTo>
                    <a:pt x="15809" y="18953"/>
                  </a:lnTo>
                  <a:cubicBezTo>
                    <a:pt x="15819" y="18948"/>
                    <a:pt x="15828" y="18943"/>
                    <a:pt x="15838" y="18945"/>
                  </a:cubicBezTo>
                  <a:cubicBezTo>
                    <a:pt x="15893" y="18919"/>
                    <a:pt x="15950" y="18905"/>
                    <a:pt x="16007" y="18903"/>
                  </a:cubicBezTo>
                  <a:close/>
                  <a:moveTo>
                    <a:pt x="13080" y="18895"/>
                  </a:moveTo>
                  <a:lnTo>
                    <a:pt x="13110" y="18903"/>
                  </a:lnTo>
                  <a:cubicBezTo>
                    <a:pt x="13167" y="18905"/>
                    <a:pt x="13224" y="18919"/>
                    <a:pt x="13279" y="18945"/>
                  </a:cubicBezTo>
                  <a:cubicBezTo>
                    <a:pt x="13289" y="18943"/>
                    <a:pt x="13298" y="18948"/>
                    <a:pt x="13308" y="18953"/>
                  </a:cubicBezTo>
                  <a:lnTo>
                    <a:pt x="13308" y="18958"/>
                  </a:lnTo>
                  <a:cubicBezTo>
                    <a:pt x="13861" y="19202"/>
                    <a:pt x="14310" y="20237"/>
                    <a:pt x="14475" y="21600"/>
                  </a:cubicBezTo>
                  <a:lnTo>
                    <a:pt x="14231" y="21600"/>
                  </a:lnTo>
                  <a:cubicBezTo>
                    <a:pt x="14084" y="20586"/>
                    <a:pt x="13746" y="19817"/>
                    <a:pt x="13332" y="19579"/>
                  </a:cubicBezTo>
                  <a:cubicBezTo>
                    <a:pt x="13393" y="20408"/>
                    <a:pt x="13574" y="21125"/>
                    <a:pt x="13828" y="21600"/>
                  </a:cubicBezTo>
                  <a:lnTo>
                    <a:pt x="13483" y="21600"/>
                  </a:lnTo>
                  <a:cubicBezTo>
                    <a:pt x="13278" y="21036"/>
                    <a:pt x="13138" y="20308"/>
                    <a:pt x="13095" y="19500"/>
                  </a:cubicBezTo>
                  <a:cubicBezTo>
                    <a:pt x="13095" y="19500"/>
                    <a:pt x="13095" y="19500"/>
                    <a:pt x="13094" y="19500"/>
                  </a:cubicBezTo>
                  <a:lnTo>
                    <a:pt x="13093" y="19468"/>
                  </a:lnTo>
                  <a:cubicBezTo>
                    <a:pt x="13084" y="19325"/>
                    <a:pt x="13080" y="19179"/>
                    <a:pt x="13080" y="19031"/>
                  </a:cubicBezTo>
                  <a:cubicBezTo>
                    <a:pt x="13078" y="19005"/>
                    <a:pt x="13078" y="18978"/>
                    <a:pt x="13078" y="18951"/>
                  </a:cubicBezTo>
                  <a:lnTo>
                    <a:pt x="13079" y="18897"/>
                  </a:lnTo>
                  <a:lnTo>
                    <a:pt x="13080" y="18897"/>
                  </a:lnTo>
                  <a:close/>
                  <a:moveTo>
                    <a:pt x="13039" y="18895"/>
                  </a:moveTo>
                  <a:lnTo>
                    <a:pt x="13040" y="18897"/>
                  </a:lnTo>
                  <a:lnTo>
                    <a:pt x="13040" y="18897"/>
                  </a:lnTo>
                  <a:lnTo>
                    <a:pt x="13041" y="18951"/>
                  </a:lnTo>
                  <a:cubicBezTo>
                    <a:pt x="13041" y="18978"/>
                    <a:pt x="13041" y="19005"/>
                    <a:pt x="13039" y="19031"/>
                  </a:cubicBezTo>
                  <a:cubicBezTo>
                    <a:pt x="13039" y="19179"/>
                    <a:pt x="13035" y="19325"/>
                    <a:pt x="13026" y="19468"/>
                  </a:cubicBezTo>
                  <a:lnTo>
                    <a:pt x="13025" y="19500"/>
                  </a:lnTo>
                  <a:cubicBezTo>
                    <a:pt x="13025" y="19500"/>
                    <a:pt x="13024" y="19500"/>
                    <a:pt x="13024" y="19500"/>
                  </a:cubicBezTo>
                  <a:cubicBezTo>
                    <a:pt x="12981" y="20308"/>
                    <a:pt x="12842" y="21036"/>
                    <a:pt x="12636" y="21600"/>
                  </a:cubicBezTo>
                  <a:lnTo>
                    <a:pt x="12292" y="21600"/>
                  </a:lnTo>
                  <a:cubicBezTo>
                    <a:pt x="12545" y="21125"/>
                    <a:pt x="12726" y="20408"/>
                    <a:pt x="12787" y="19579"/>
                  </a:cubicBezTo>
                  <a:cubicBezTo>
                    <a:pt x="12373" y="19817"/>
                    <a:pt x="12036" y="20586"/>
                    <a:pt x="11888" y="21600"/>
                  </a:cubicBezTo>
                  <a:lnTo>
                    <a:pt x="11644" y="21600"/>
                  </a:lnTo>
                  <a:cubicBezTo>
                    <a:pt x="11810" y="20237"/>
                    <a:pt x="12258" y="19202"/>
                    <a:pt x="12811" y="18958"/>
                  </a:cubicBezTo>
                  <a:lnTo>
                    <a:pt x="12811" y="18953"/>
                  </a:lnTo>
                  <a:cubicBezTo>
                    <a:pt x="12821" y="18948"/>
                    <a:pt x="12830" y="18943"/>
                    <a:pt x="12840" y="18945"/>
                  </a:cubicBezTo>
                  <a:cubicBezTo>
                    <a:pt x="12895" y="18919"/>
                    <a:pt x="12952" y="18905"/>
                    <a:pt x="13009" y="18903"/>
                  </a:cubicBezTo>
                  <a:close/>
                  <a:moveTo>
                    <a:pt x="10082" y="18895"/>
                  </a:moveTo>
                  <a:lnTo>
                    <a:pt x="10112" y="18903"/>
                  </a:lnTo>
                  <a:cubicBezTo>
                    <a:pt x="10170" y="18905"/>
                    <a:pt x="10226" y="18919"/>
                    <a:pt x="10281" y="18945"/>
                  </a:cubicBezTo>
                  <a:cubicBezTo>
                    <a:pt x="10291" y="18943"/>
                    <a:pt x="10301" y="18948"/>
                    <a:pt x="10310" y="18953"/>
                  </a:cubicBezTo>
                  <a:lnTo>
                    <a:pt x="10310" y="18958"/>
                  </a:lnTo>
                  <a:cubicBezTo>
                    <a:pt x="10863" y="19202"/>
                    <a:pt x="11312" y="20237"/>
                    <a:pt x="11477" y="21600"/>
                  </a:cubicBezTo>
                  <a:lnTo>
                    <a:pt x="11233" y="21600"/>
                  </a:lnTo>
                  <a:cubicBezTo>
                    <a:pt x="11086" y="20586"/>
                    <a:pt x="10748" y="19817"/>
                    <a:pt x="10334" y="19579"/>
                  </a:cubicBezTo>
                  <a:cubicBezTo>
                    <a:pt x="10395" y="20408"/>
                    <a:pt x="10576" y="21125"/>
                    <a:pt x="10830" y="21600"/>
                  </a:cubicBezTo>
                  <a:lnTo>
                    <a:pt x="10485" y="21600"/>
                  </a:lnTo>
                  <a:cubicBezTo>
                    <a:pt x="10280" y="21036"/>
                    <a:pt x="10141" y="20308"/>
                    <a:pt x="10097" y="19500"/>
                  </a:cubicBezTo>
                  <a:cubicBezTo>
                    <a:pt x="10097" y="19500"/>
                    <a:pt x="10097" y="19500"/>
                    <a:pt x="10097" y="19500"/>
                  </a:cubicBezTo>
                  <a:lnTo>
                    <a:pt x="10096" y="19468"/>
                  </a:lnTo>
                  <a:cubicBezTo>
                    <a:pt x="10087" y="19325"/>
                    <a:pt x="10082" y="19179"/>
                    <a:pt x="10082" y="19031"/>
                  </a:cubicBezTo>
                  <a:cubicBezTo>
                    <a:pt x="10080" y="19005"/>
                    <a:pt x="10080" y="18978"/>
                    <a:pt x="10080" y="18951"/>
                  </a:cubicBezTo>
                  <a:lnTo>
                    <a:pt x="10081" y="18897"/>
                  </a:lnTo>
                  <a:lnTo>
                    <a:pt x="10082" y="18897"/>
                  </a:lnTo>
                  <a:close/>
                  <a:moveTo>
                    <a:pt x="10042" y="18895"/>
                  </a:moveTo>
                  <a:lnTo>
                    <a:pt x="10042" y="18897"/>
                  </a:lnTo>
                  <a:lnTo>
                    <a:pt x="10042" y="18897"/>
                  </a:lnTo>
                  <a:lnTo>
                    <a:pt x="10044" y="18951"/>
                  </a:lnTo>
                  <a:cubicBezTo>
                    <a:pt x="10044" y="18978"/>
                    <a:pt x="10043" y="19005"/>
                    <a:pt x="10041" y="19031"/>
                  </a:cubicBezTo>
                  <a:cubicBezTo>
                    <a:pt x="10041" y="19179"/>
                    <a:pt x="10037" y="19325"/>
                    <a:pt x="10028" y="19468"/>
                  </a:cubicBezTo>
                  <a:lnTo>
                    <a:pt x="10027" y="19500"/>
                  </a:lnTo>
                  <a:cubicBezTo>
                    <a:pt x="10027" y="19500"/>
                    <a:pt x="10026" y="19500"/>
                    <a:pt x="10026" y="19500"/>
                  </a:cubicBezTo>
                  <a:cubicBezTo>
                    <a:pt x="9983" y="20308"/>
                    <a:pt x="9844" y="21036"/>
                    <a:pt x="9638" y="21600"/>
                  </a:cubicBezTo>
                  <a:lnTo>
                    <a:pt x="9294" y="21600"/>
                  </a:lnTo>
                  <a:cubicBezTo>
                    <a:pt x="9547" y="21125"/>
                    <a:pt x="9728" y="20408"/>
                    <a:pt x="9790" y="19579"/>
                  </a:cubicBezTo>
                  <a:cubicBezTo>
                    <a:pt x="9375" y="19817"/>
                    <a:pt x="9038" y="20586"/>
                    <a:pt x="8890" y="21600"/>
                  </a:cubicBezTo>
                  <a:lnTo>
                    <a:pt x="8646" y="21600"/>
                  </a:lnTo>
                  <a:cubicBezTo>
                    <a:pt x="8812" y="20237"/>
                    <a:pt x="9260" y="19202"/>
                    <a:pt x="9813" y="18958"/>
                  </a:cubicBezTo>
                  <a:lnTo>
                    <a:pt x="9813" y="18953"/>
                  </a:lnTo>
                  <a:cubicBezTo>
                    <a:pt x="9823" y="18948"/>
                    <a:pt x="9832" y="18943"/>
                    <a:pt x="9842" y="18945"/>
                  </a:cubicBezTo>
                  <a:cubicBezTo>
                    <a:pt x="9897" y="18919"/>
                    <a:pt x="9954" y="18905"/>
                    <a:pt x="10011" y="18903"/>
                  </a:cubicBezTo>
                  <a:close/>
                  <a:moveTo>
                    <a:pt x="7084" y="18895"/>
                  </a:moveTo>
                  <a:lnTo>
                    <a:pt x="7114" y="18903"/>
                  </a:lnTo>
                  <a:cubicBezTo>
                    <a:pt x="7172" y="18905"/>
                    <a:pt x="7228" y="18919"/>
                    <a:pt x="7283" y="18945"/>
                  </a:cubicBezTo>
                  <a:cubicBezTo>
                    <a:pt x="7293" y="18943"/>
                    <a:pt x="7303" y="18948"/>
                    <a:pt x="7312" y="18953"/>
                  </a:cubicBezTo>
                  <a:lnTo>
                    <a:pt x="7312" y="18958"/>
                  </a:lnTo>
                  <a:cubicBezTo>
                    <a:pt x="7865" y="19202"/>
                    <a:pt x="8314" y="20237"/>
                    <a:pt x="8479" y="21600"/>
                  </a:cubicBezTo>
                  <a:lnTo>
                    <a:pt x="8236" y="21600"/>
                  </a:lnTo>
                  <a:cubicBezTo>
                    <a:pt x="8088" y="20586"/>
                    <a:pt x="7751" y="19817"/>
                    <a:pt x="7336" y="19579"/>
                  </a:cubicBezTo>
                  <a:cubicBezTo>
                    <a:pt x="7397" y="20408"/>
                    <a:pt x="7578" y="21125"/>
                    <a:pt x="7832" y="21600"/>
                  </a:cubicBezTo>
                  <a:lnTo>
                    <a:pt x="7488" y="21600"/>
                  </a:lnTo>
                  <a:cubicBezTo>
                    <a:pt x="7282" y="21036"/>
                    <a:pt x="7143" y="20308"/>
                    <a:pt x="7099" y="19500"/>
                  </a:cubicBezTo>
                  <a:cubicBezTo>
                    <a:pt x="7099" y="19500"/>
                    <a:pt x="7099" y="19500"/>
                    <a:pt x="7099" y="19500"/>
                  </a:cubicBezTo>
                  <a:lnTo>
                    <a:pt x="7098" y="19468"/>
                  </a:lnTo>
                  <a:cubicBezTo>
                    <a:pt x="7089" y="19325"/>
                    <a:pt x="7084" y="19179"/>
                    <a:pt x="7084" y="19031"/>
                  </a:cubicBezTo>
                  <a:cubicBezTo>
                    <a:pt x="7082" y="19005"/>
                    <a:pt x="7082" y="18978"/>
                    <a:pt x="7082" y="18951"/>
                  </a:cubicBezTo>
                  <a:lnTo>
                    <a:pt x="7083" y="18897"/>
                  </a:lnTo>
                  <a:lnTo>
                    <a:pt x="7084" y="18897"/>
                  </a:lnTo>
                  <a:close/>
                  <a:moveTo>
                    <a:pt x="7044" y="18895"/>
                  </a:moveTo>
                  <a:lnTo>
                    <a:pt x="7044" y="18897"/>
                  </a:lnTo>
                  <a:lnTo>
                    <a:pt x="7045" y="18897"/>
                  </a:lnTo>
                  <a:lnTo>
                    <a:pt x="7046" y="18951"/>
                  </a:lnTo>
                  <a:cubicBezTo>
                    <a:pt x="7046" y="18978"/>
                    <a:pt x="7046" y="19005"/>
                    <a:pt x="7043" y="19031"/>
                  </a:cubicBezTo>
                  <a:cubicBezTo>
                    <a:pt x="7043" y="19179"/>
                    <a:pt x="7039" y="19325"/>
                    <a:pt x="7030" y="19468"/>
                  </a:cubicBezTo>
                  <a:lnTo>
                    <a:pt x="7029" y="19500"/>
                  </a:lnTo>
                  <a:cubicBezTo>
                    <a:pt x="7029" y="19500"/>
                    <a:pt x="7028" y="19500"/>
                    <a:pt x="7028" y="19500"/>
                  </a:cubicBezTo>
                  <a:cubicBezTo>
                    <a:pt x="6985" y="20308"/>
                    <a:pt x="6846" y="21036"/>
                    <a:pt x="6640" y="21600"/>
                  </a:cubicBezTo>
                  <a:lnTo>
                    <a:pt x="6296" y="21600"/>
                  </a:lnTo>
                  <a:cubicBezTo>
                    <a:pt x="6549" y="21125"/>
                    <a:pt x="6731" y="20408"/>
                    <a:pt x="6792" y="19579"/>
                  </a:cubicBezTo>
                  <a:cubicBezTo>
                    <a:pt x="6377" y="19817"/>
                    <a:pt x="6040" y="20586"/>
                    <a:pt x="5892" y="21600"/>
                  </a:cubicBezTo>
                  <a:lnTo>
                    <a:pt x="5648" y="21600"/>
                  </a:lnTo>
                  <a:cubicBezTo>
                    <a:pt x="5814" y="20237"/>
                    <a:pt x="6262" y="19202"/>
                    <a:pt x="6815" y="18958"/>
                  </a:cubicBezTo>
                  <a:lnTo>
                    <a:pt x="6816" y="18953"/>
                  </a:lnTo>
                  <a:cubicBezTo>
                    <a:pt x="6825" y="18948"/>
                    <a:pt x="6834" y="18943"/>
                    <a:pt x="6844" y="18945"/>
                  </a:cubicBezTo>
                  <a:cubicBezTo>
                    <a:pt x="6900" y="18919"/>
                    <a:pt x="6956" y="18905"/>
                    <a:pt x="7013" y="18903"/>
                  </a:cubicBezTo>
                  <a:close/>
                  <a:moveTo>
                    <a:pt x="4086" y="18895"/>
                  </a:moveTo>
                  <a:lnTo>
                    <a:pt x="4116" y="18903"/>
                  </a:lnTo>
                  <a:cubicBezTo>
                    <a:pt x="4174" y="18905"/>
                    <a:pt x="4230" y="18919"/>
                    <a:pt x="4285" y="18945"/>
                  </a:cubicBezTo>
                  <a:cubicBezTo>
                    <a:pt x="4295" y="18943"/>
                    <a:pt x="4305" y="18948"/>
                    <a:pt x="4314" y="18953"/>
                  </a:cubicBezTo>
                  <a:lnTo>
                    <a:pt x="4314" y="18958"/>
                  </a:lnTo>
                  <a:cubicBezTo>
                    <a:pt x="4867" y="19202"/>
                    <a:pt x="5316" y="20237"/>
                    <a:pt x="5481" y="21600"/>
                  </a:cubicBezTo>
                  <a:lnTo>
                    <a:pt x="5238" y="21600"/>
                  </a:lnTo>
                  <a:cubicBezTo>
                    <a:pt x="5090" y="20586"/>
                    <a:pt x="4753" y="19817"/>
                    <a:pt x="4338" y="19579"/>
                  </a:cubicBezTo>
                  <a:cubicBezTo>
                    <a:pt x="4399" y="20408"/>
                    <a:pt x="4580" y="21125"/>
                    <a:pt x="4834" y="21600"/>
                  </a:cubicBezTo>
                  <a:lnTo>
                    <a:pt x="4490" y="21600"/>
                  </a:lnTo>
                  <a:cubicBezTo>
                    <a:pt x="4284" y="21036"/>
                    <a:pt x="4145" y="20308"/>
                    <a:pt x="4102" y="19500"/>
                  </a:cubicBezTo>
                  <a:cubicBezTo>
                    <a:pt x="4101" y="19500"/>
                    <a:pt x="4101" y="19500"/>
                    <a:pt x="4101" y="19500"/>
                  </a:cubicBezTo>
                  <a:lnTo>
                    <a:pt x="4100" y="19468"/>
                  </a:lnTo>
                  <a:cubicBezTo>
                    <a:pt x="4091" y="19325"/>
                    <a:pt x="4086" y="19179"/>
                    <a:pt x="4087" y="19031"/>
                  </a:cubicBezTo>
                  <a:cubicBezTo>
                    <a:pt x="4084" y="19005"/>
                    <a:pt x="4084" y="18978"/>
                    <a:pt x="4084" y="18951"/>
                  </a:cubicBezTo>
                  <a:lnTo>
                    <a:pt x="4085" y="18897"/>
                  </a:lnTo>
                  <a:lnTo>
                    <a:pt x="4086" y="18897"/>
                  </a:lnTo>
                  <a:close/>
                  <a:moveTo>
                    <a:pt x="4046" y="18895"/>
                  </a:moveTo>
                  <a:lnTo>
                    <a:pt x="4046" y="18897"/>
                  </a:lnTo>
                  <a:lnTo>
                    <a:pt x="4047" y="18897"/>
                  </a:lnTo>
                  <a:lnTo>
                    <a:pt x="4048" y="18951"/>
                  </a:lnTo>
                  <a:cubicBezTo>
                    <a:pt x="4048" y="18978"/>
                    <a:pt x="4048" y="19005"/>
                    <a:pt x="4045" y="19031"/>
                  </a:cubicBezTo>
                  <a:cubicBezTo>
                    <a:pt x="4045" y="19179"/>
                    <a:pt x="4041" y="19325"/>
                    <a:pt x="4032" y="19468"/>
                  </a:cubicBezTo>
                  <a:lnTo>
                    <a:pt x="4031" y="19500"/>
                  </a:lnTo>
                  <a:cubicBezTo>
                    <a:pt x="4031" y="19500"/>
                    <a:pt x="4031" y="19500"/>
                    <a:pt x="4030" y="19500"/>
                  </a:cubicBezTo>
                  <a:cubicBezTo>
                    <a:pt x="3987" y="20308"/>
                    <a:pt x="3848" y="21036"/>
                    <a:pt x="3642" y="21600"/>
                  </a:cubicBezTo>
                  <a:lnTo>
                    <a:pt x="3298" y="21600"/>
                  </a:lnTo>
                  <a:cubicBezTo>
                    <a:pt x="3552" y="21125"/>
                    <a:pt x="3733" y="20408"/>
                    <a:pt x="3794" y="19579"/>
                  </a:cubicBezTo>
                  <a:cubicBezTo>
                    <a:pt x="3379" y="19817"/>
                    <a:pt x="3042" y="20586"/>
                    <a:pt x="2894" y="21600"/>
                  </a:cubicBezTo>
                  <a:lnTo>
                    <a:pt x="2650" y="21600"/>
                  </a:lnTo>
                  <a:cubicBezTo>
                    <a:pt x="2816" y="20237"/>
                    <a:pt x="3265" y="19202"/>
                    <a:pt x="3817" y="18958"/>
                  </a:cubicBezTo>
                  <a:lnTo>
                    <a:pt x="3818" y="18953"/>
                  </a:lnTo>
                  <a:cubicBezTo>
                    <a:pt x="3827" y="18948"/>
                    <a:pt x="3836" y="18943"/>
                    <a:pt x="3846" y="18945"/>
                  </a:cubicBezTo>
                  <a:cubicBezTo>
                    <a:pt x="3902" y="18919"/>
                    <a:pt x="3958" y="18905"/>
                    <a:pt x="4015" y="18903"/>
                  </a:cubicBezTo>
                  <a:close/>
                  <a:moveTo>
                    <a:pt x="1088" y="18895"/>
                  </a:moveTo>
                  <a:lnTo>
                    <a:pt x="1118" y="18903"/>
                  </a:lnTo>
                  <a:cubicBezTo>
                    <a:pt x="1176" y="18905"/>
                    <a:pt x="1232" y="18919"/>
                    <a:pt x="1288" y="18945"/>
                  </a:cubicBezTo>
                  <a:cubicBezTo>
                    <a:pt x="1297" y="18943"/>
                    <a:pt x="1307" y="18948"/>
                    <a:pt x="1316" y="18953"/>
                  </a:cubicBezTo>
                  <a:lnTo>
                    <a:pt x="1316" y="18958"/>
                  </a:lnTo>
                  <a:cubicBezTo>
                    <a:pt x="1869" y="19202"/>
                    <a:pt x="2318" y="20237"/>
                    <a:pt x="2483" y="21600"/>
                  </a:cubicBezTo>
                  <a:lnTo>
                    <a:pt x="2240" y="21600"/>
                  </a:lnTo>
                  <a:cubicBezTo>
                    <a:pt x="2092" y="20586"/>
                    <a:pt x="1755" y="19817"/>
                    <a:pt x="1340" y="19579"/>
                  </a:cubicBezTo>
                  <a:cubicBezTo>
                    <a:pt x="1401" y="20408"/>
                    <a:pt x="1582" y="21125"/>
                    <a:pt x="1836" y="21600"/>
                  </a:cubicBezTo>
                  <a:lnTo>
                    <a:pt x="1492" y="21600"/>
                  </a:lnTo>
                  <a:cubicBezTo>
                    <a:pt x="1286" y="21036"/>
                    <a:pt x="1147" y="20308"/>
                    <a:pt x="1104" y="19500"/>
                  </a:cubicBezTo>
                  <a:cubicBezTo>
                    <a:pt x="1103" y="19500"/>
                    <a:pt x="1103" y="19500"/>
                    <a:pt x="1103" y="19500"/>
                  </a:cubicBezTo>
                  <a:lnTo>
                    <a:pt x="1102" y="19468"/>
                  </a:lnTo>
                  <a:cubicBezTo>
                    <a:pt x="1093" y="19325"/>
                    <a:pt x="1089" y="19179"/>
                    <a:pt x="1089" y="19031"/>
                  </a:cubicBezTo>
                  <a:cubicBezTo>
                    <a:pt x="1086" y="19005"/>
                    <a:pt x="1086" y="18978"/>
                    <a:pt x="1086" y="18951"/>
                  </a:cubicBezTo>
                  <a:lnTo>
                    <a:pt x="1087" y="18897"/>
                  </a:lnTo>
                  <a:lnTo>
                    <a:pt x="1088" y="18897"/>
                  </a:lnTo>
                  <a:close/>
                  <a:moveTo>
                    <a:pt x="1048" y="18895"/>
                  </a:moveTo>
                  <a:lnTo>
                    <a:pt x="1048" y="18897"/>
                  </a:lnTo>
                  <a:lnTo>
                    <a:pt x="1049" y="18897"/>
                  </a:lnTo>
                  <a:lnTo>
                    <a:pt x="1050" y="18951"/>
                  </a:lnTo>
                  <a:cubicBezTo>
                    <a:pt x="1050" y="18978"/>
                    <a:pt x="1050" y="19005"/>
                    <a:pt x="1047" y="19031"/>
                  </a:cubicBezTo>
                  <a:cubicBezTo>
                    <a:pt x="1047" y="19179"/>
                    <a:pt x="1043" y="19325"/>
                    <a:pt x="1034" y="19468"/>
                  </a:cubicBezTo>
                  <a:lnTo>
                    <a:pt x="1033" y="19500"/>
                  </a:lnTo>
                  <a:cubicBezTo>
                    <a:pt x="1033" y="19500"/>
                    <a:pt x="1033" y="19500"/>
                    <a:pt x="1032" y="19500"/>
                  </a:cubicBezTo>
                  <a:cubicBezTo>
                    <a:pt x="989" y="20310"/>
                    <a:pt x="849" y="21039"/>
                    <a:pt x="642" y="21600"/>
                  </a:cubicBezTo>
                  <a:lnTo>
                    <a:pt x="301" y="21600"/>
                  </a:lnTo>
                  <a:cubicBezTo>
                    <a:pt x="554" y="21125"/>
                    <a:pt x="735" y="20407"/>
                    <a:pt x="796" y="19579"/>
                  </a:cubicBezTo>
                  <a:cubicBezTo>
                    <a:pt x="459" y="19772"/>
                    <a:pt x="173" y="20317"/>
                    <a:pt x="0" y="21062"/>
                  </a:cubicBezTo>
                  <a:lnTo>
                    <a:pt x="0" y="20085"/>
                  </a:lnTo>
                  <a:cubicBezTo>
                    <a:pt x="215" y="19504"/>
                    <a:pt x="500" y="19099"/>
                    <a:pt x="820" y="18958"/>
                  </a:cubicBezTo>
                  <a:lnTo>
                    <a:pt x="820" y="18953"/>
                  </a:lnTo>
                  <a:cubicBezTo>
                    <a:pt x="829" y="18948"/>
                    <a:pt x="839" y="18943"/>
                    <a:pt x="848" y="18945"/>
                  </a:cubicBezTo>
                  <a:cubicBezTo>
                    <a:pt x="904" y="18919"/>
                    <a:pt x="960" y="18905"/>
                    <a:pt x="1018" y="18903"/>
                  </a:cubicBezTo>
                  <a:close/>
                  <a:moveTo>
                    <a:pt x="20290" y="15614"/>
                  </a:moveTo>
                  <a:cubicBezTo>
                    <a:pt x="19803" y="15891"/>
                    <a:pt x="19422" y="16898"/>
                    <a:pt x="19328" y="18168"/>
                  </a:cubicBezTo>
                  <a:cubicBezTo>
                    <a:pt x="19815" y="17890"/>
                    <a:pt x="20196" y="16884"/>
                    <a:pt x="20290" y="15614"/>
                  </a:cubicBezTo>
                  <a:close/>
                  <a:moveTo>
                    <a:pt x="17821" y="15614"/>
                  </a:moveTo>
                  <a:cubicBezTo>
                    <a:pt x="17915" y="16884"/>
                    <a:pt x="18296" y="17890"/>
                    <a:pt x="18783" y="18168"/>
                  </a:cubicBezTo>
                  <a:cubicBezTo>
                    <a:pt x="18689" y="16898"/>
                    <a:pt x="18308" y="15891"/>
                    <a:pt x="17821" y="15614"/>
                  </a:cubicBezTo>
                  <a:close/>
                  <a:moveTo>
                    <a:pt x="17292" y="15614"/>
                  </a:moveTo>
                  <a:cubicBezTo>
                    <a:pt x="16805" y="15891"/>
                    <a:pt x="16424" y="16898"/>
                    <a:pt x="16330" y="18168"/>
                  </a:cubicBezTo>
                  <a:cubicBezTo>
                    <a:pt x="16817" y="17890"/>
                    <a:pt x="17198" y="16884"/>
                    <a:pt x="17292" y="15614"/>
                  </a:cubicBezTo>
                  <a:close/>
                  <a:moveTo>
                    <a:pt x="14823" y="15614"/>
                  </a:moveTo>
                  <a:cubicBezTo>
                    <a:pt x="14917" y="16884"/>
                    <a:pt x="15298" y="17890"/>
                    <a:pt x="15785" y="18168"/>
                  </a:cubicBezTo>
                  <a:cubicBezTo>
                    <a:pt x="15691" y="16898"/>
                    <a:pt x="15310" y="15891"/>
                    <a:pt x="14823" y="15614"/>
                  </a:cubicBezTo>
                  <a:close/>
                  <a:moveTo>
                    <a:pt x="14294" y="15614"/>
                  </a:moveTo>
                  <a:cubicBezTo>
                    <a:pt x="13807" y="15891"/>
                    <a:pt x="13426" y="16898"/>
                    <a:pt x="13332" y="18168"/>
                  </a:cubicBezTo>
                  <a:cubicBezTo>
                    <a:pt x="13819" y="17890"/>
                    <a:pt x="14200" y="16884"/>
                    <a:pt x="14294" y="15614"/>
                  </a:cubicBezTo>
                  <a:close/>
                  <a:moveTo>
                    <a:pt x="11825" y="15614"/>
                  </a:moveTo>
                  <a:cubicBezTo>
                    <a:pt x="11919" y="16884"/>
                    <a:pt x="12300" y="17890"/>
                    <a:pt x="12787" y="18168"/>
                  </a:cubicBezTo>
                  <a:cubicBezTo>
                    <a:pt x="12693" y="16898"/>
                    <a:pt x="12312" y="15891"/>
                    <a:pt x="11825" y="15614"/>
                  </a:cubicBezTo>
                  <a:close/>
                  <a:moveTo>
                    <a:pt x="11296" y="15614"/>
                  </a:moveTo>
                  <a:cubicBezTo>
                    <a:pt x="10809" y="15891"/>
                    <a:pt x="10428" y="16898"/>
                    <a:pt x="10334" y="18168"/>
                  </a:cubicBezTo>
                  <a:cubicBezTo>
                    <a:pt x="10821" y="17890"/>
                    <a:pt x="11202" y="16884"/>
                    <a:pt x="11296" y="15614"/>
                  </a:cubicBezTo>
                  <a:close/>
                  <a:moveTo>
                    <a:pt x="8827" y="15614"/>
                  </a:moveTo>
                  <a:cubicBezTo>
                    <a:pt x="8921" y="16884"/>
                    <a:pt x="9302" y="17890"/>
                    <a:pt x="9790" y="18168"/>
                  </a:cubicBezTo>
                  <a:cubicBezTo>
                    <a:pt x="9695" y="16898"/>
                    <a:pt x="9315" y="15891"/>
                    <a:pt x="8827" y="15614"/>
                  </a:cubicBezTo>
                  <a:close/>
                  <a:moveTo>
                    <a:pt x="8299" y="15614"/>
                  </a:moveTo>
                  <a:cubicBezTo>
                    <a:pt x="7811" y="15891"/>
                    <a:pt x="7430" y="16898"/>
                    <a:pt x="7336" y="18168"/>
                  </a:cubicBezTo>
                  <a:cubicBezTo>
                    <a:pt x="7824" y="17890"/>
                    <a:pt x="8204" y="16884"/>
                    <a:pt x="8299" y="15614"/>
                  </a:cubicBezTo>
                  <a:close/>
                  <a:moveTo>
                    <a:pt x="5829" y="15614"/>
                  </a:moveTo>
                  <a:cubicBezTo>
                    <a:pt x="5923" y="16884"/>
                    <a:pt x="6304" y="17890"/>
                    <a:pt x="6792" y="18168"/>
                  </a:cubicBezTo>
                  <a:cubicBezTo>
                    <a:pt x="6697" y="16898"/>
                    <a:pt x="6317" y="15891"/>
                    <a:pt x="5829" y="15614"/>
                  </a:cubicBezTo>
                  <a:close/>
                  <a:moveTo>
                    <a:pt x="5301" y="15614"/>
                  </a:moveTo>
                  <a:cubicBezTo>
                    <a:pt x="4813" y="15891"/>
                    <a:pt x="4432" y="16898"/>
                    <a:pt x="4338" y="18168"/>
                  </a:cubicBezTo>
                  <a:cubicBezTo>
                    <a:pt x="4826" y="17890"/>
                    <a:pt x="5206" y="16884"/>
                    <a:pt x="5301" y="15614"/>
                  </a:cubicBezTo>
                  <a:close/>
                  <a:moveTo>
                    <a:pt x="2831" y="15614"/>
                  </a:moveTo>
                  <a:cubicBezTo>
                    <a:pt x="2926" y="16884"/>
                    <a:pt x="3306" y="17890"/>
                    <a:pt x="3794" y="18168"/>
                  </a:cubicBezTo>
                  <a:cubicBezTo>
                    <a:pt x="3699" y="16898"/>
                    <a:pt x="3319" y="15891"/>
                    <a:pt x="2831" y="15614"/>
                  </a:cubicBezTo>
                  <a:close/>
                  <a:moveTo>
                    <a:pt x="2303" y="15614"/>
                  </a:moveTo>
                  <a:cubicBezTo>
                    <a:pt x="1815" y="15891"/>
                    <a:pt x="1435" y="16898"/>
                    <a:pt x="1340" y="18168"/>
                  </a:cubicBezTo>
                  <a:cubicBezTo>
                    <a:pt x="1828" y="17890"/>
                    <a:pt x="2208" y="16884"/>
                    <a:pt x="2303" y="15614"/>
                  </a:cubicBezTo>
                  <a:close/>
                  <a:moveTo>
                    <a:pt x="0" y="15122"/>
                  </a:moveTo>
                  <a:cubicBezTo>
                    <a:pt x="543" y="15550"/>
                    <a:pt x="952" y="16762"/>
                    <a:pt x="1032" y="18246"/>
                  </a:cubicBezTo>
                  <a:cubicBezTo>
                    <a:pt x="1033" y="18246"/>
                    <a:pt x="1033" y="18246"/>
                    <a:pt x="1033" y="18246"/>
                  </a:cubicBezTo>
                  <a:lnTo>
                    <a:pt x="1034" y="18278"/>
                  </a:lnTo>
                  <a:cubicBezTo>
                    <a:pt x="1043" y="18419"/>
                    <a:pt x="1047" y="18564"/>
                    <a:pt x="1047" y="18711"/>
                  </a:cubicBezTo>
                  <a:cubicBezTo>
                    <a:pt x="1050" y="18737"/>
                    <a:pt x="1050" y="18764"/>
                    <a:pt x="1050" y="18791"/>
                  </a:cubicBezTo>
                  <a:cubicBezTo>
                    <a:pt x="1050" y="18809"/>
                    <a:pt x="1050" y="18827"/>
                    <a:pt x="1049" y="18844"/>
                  </a:cubicBezTo>
                  <a:lnTo>
                    <a:pt x="1048" y="18844"/>
                  </a:lnTo>
                  <a:lnTo>
                    <a:pt x="1048" y="18846"/>
                  </a:lnTo>
                  <a:lnTo>
                    <a:pt x="1018" y="18839"/>
                  </a:lnTo>
                  <a:cubicBezTo>
                    <a:pt x="960" y="18836"/>
                    <a:pt x="904" y="18822"/>
                    <a:pt x="848" y="18796"/>
                  </a:cubicBezTo>
                  <a:cubicBezTo>
                    <a:pt x="839" y="18798"/>
                    <a:pt x="829" y="18794"/>
                    <a:pt x="820" y="18789"/>
                  </a:cubicBezTo>
                  <a:lnTo>
                    <a:pt x="820" y="18784"/>
                  </a:lnTo>
                  <a:cubicBezTo>
                    <a:pt x="500" y="18644"/>
                    <a:pt x="215" y="18242"/>
                    <a:pt x="0" y="17666"/>
                  </a:cubicBezTo>
                  <a:lnTo>
                    <a:pt x="0" y="16696"/>
                  </a:lnTo>
                  <a:cubicBezTo>
                    <a:pt x="173" y="17436"/>
                    <a:pt x="459" y="17976"/>
                    <a:pt x="796" y="18168"/>
                  </a:cubicBezTo>
                  <a:cubicBezTo>
                    <a:pt x="713" y="17047"/>
                    <a:pt x="406" y="16131"/>
                    <a:pt x="0" y="15743"/>
                  </a:cubicBezTo>
                  <a:close/>
                  <a:moveTo>
                    <a:pt x="20567" y="14935"/>
                  </a:moveTo>
                  <a:lnTo>
                    <a:pt x="20597" y="14942"/>
                  </a:lnTo>
                  <a:cubicBezTo>
                    <a:pt x="20654" y="14945"/>
                    <a:pt x="20711" y="14959"/>
                    <a:pt x="20766" y="14985"/>
                  </a:cubicBezTo>
                  <a:cubicBezTo>
                    <a:pt x="20776" y="14983"/>
                    <a:pt x="20785" y="14987"/>
                    <a:pt x="20795" y="14992"/>
                  </a:cubicBezTo>
                  <a:lnTo>
                    <a:pt x="20795" y="14998"/>
                  </a:lnTo>
                  <a:cubicBezTo>
                    <a:pt x="21108" y="15135"/>
                    <a:pt x="21387" y="15523"/>
                    <a:pt x="21600" y="16080"/>
                  </a:cubicBezTo>
                  <a:lnTo>
                    <a:pt x="21600" y="17025"/>
                  </a:lnTo>
                  <a:cubicBezTo>
                    <a:pt x="21426" y="16316"/>
                    <a:pt x="21146" y="15800"/>
                    <a:pt x="20819" y="15614"/>
                  </a:cubicBezTo>
                  <a:cubicBezTo>
                    <a:pt x="20901" y="16721"/>
                    <a:pt x="21201" y="17629"/>
                    <a:pt x="21600" y="18026"/>
                  </a:cubicBezTo>
                  <a:lnTo>
                    <a:pt x="21600" y="18650"/>
                  </a:lnTo>
                  <a:cubicBezTo>
                    <a:pt x="21064" y="18210"/>
                    <a:pt x="20661" y="17006"/>
                    <a:pt x="20582" y="15535"/>
                  </a:cubicBezTo>
                  <a:cubicBezTo>
                    <a:pt x="20582" y="15535"/>
                    <a:pt x="20582" y="15535"/>
                    <a:pt x="20581" y="15535"/>
                  </a:cubicBezTo>
                  <a:lnTo>
                    <a:pt x="20580" y="15504"/>
                  </a:lnTo>
                  <a:cubicBezTo>
                    <a:pt x="20571" y="15362"/>
                    <a:pt x="20567" y="15217"/>
                    <a:pt x="20567" y="15070"/>
                  </a:cubicBezTo>
                  <a:cubicBezTo>
                    <a:pt x="20565" y="15044"/>
                    <a:pt x="20565" y="15017"/>
                    <a:pt x="20565" y="14991"/>
                  </a:cubicBezTo>
                  <a:lnTo>
                    <a:pt x="20566" y="14937"/>
                  </a:lnTo>
                  <a:lnTo>
                    <a:pt x="20567" y="14937"/>
                  </a:lnTo>
                  <a:close/>
                  <a:moveTo>
                    <a:pt x="20542" y="14935"/>
                  </a:moveTo>
                  <a:lnTo>
                    <a:pt x="20542" y="14937"/>
                  </a:lnTo>
                  <a:lnTo>
                    <a:pt x="20543" y="14937"/>
                  </a:lnTo>
                  <a:lnTo>
                    <a:pt x="20544" y="14991"/>
                  </a:lnTo>
                  <a:cubicBezTo>
                    <a:pt x="20544" y="15017"/>
                    <a:pt x="20544" y="15044"/>
                    <a:pt x="20542" y="15070"/>
                  </a:cubicBezTo>
                  <a:cubicBezTo>
                    <a:pt x="20542" y="15217"/>
                    <a:pt x="20537" y="15362"/>
                    <a:pt x="20528" y="15504"/>
                  </a:cubicBezTo>
                  <a:lnTo>
                    <a:pt x="20528" y="15535"/>
                  </a:lnTo>
                  <a:cubicBezTo>
                    <a:pt x="20527" y="15535"/>
                    <a:pt x="20527" y="15535"/>
                    <a:pt x="20527" y="15535"/>
                  </a:cubicBezTo>
                  <a:cubicBezTo>
                    <a:pt x="20438" y="17189"/>
                    <a:pt x="19940" y="18505"/>
                    <a:pt x="19304" y="18784"/>
                  </a:cubicBezTo>
                  <a:lnTo>
                    <a:pt x="19304" y="18789"/>
                  </a:lnTo>
                  <a:cubicBezTo>
                    <a:pt x="19294" y="18794"/>
                    <a:pt x="19285" y="18798"/>
                    <a:pt x="19275" y="18796"/>
                  </a:cubicBezTo>
                  <a:cubicBezTo>
                    <a:pt x="19220" y="18822"/>
                    <a:pt x="19163" y="18836"/>
                    <a:pt x="19106" y="18839"/>
                  </a:cubicBezTo>
                  <a:lnTo>
                    <a:pt x="19076" y="18846"/>
                  </a:lnTo>
                  <a:lnTo>
                    <a:pt x="19076" y="18844"/>
                  </a:lnTo>
                  <a:lnTo>
                    <a:pt x="19075" y="18844"/>
                  </a:lnTo>
                  <a:cubicBezTo>
                    <a:pt x="19074" y="18827"/>
                    <a:pt x="19074" y="18809"/>
                    <a:pt x="19074" y="18791"/>
                  </a:cubicBezTo>
                  <a:cubicBezTo>
                    <a:pt x="19074" y="18764"/>
                    <a:pt x="19074" y="18737"/>
                    <a:pt x="19076" y="18711"/>
                  </a:cubicBezTo>
                  <a:cubicBezTo>
                    <a:pt x="19076" y="18564"/>
                    <a:pt x="19080" y="18419"/>
                    <a:pt x="19089" y="18278"/>
                  </a:cubicBezTo>
                  <a:lnTo>
                    <a:pt x="19090" y="18246"/>
                  </a:lnTo>
                  <a:cubicBezTo>
                    <a:pt x="19091" y="18246"/>
                    <a:pt x="19091" y="18246"/>
                    <a:pt x="19091" y="18246"/>
                  </a:cubicBezTo>
                  <a:cubicBezTo>
                    <a:pt x="19180" y="16592"/>
                    <a:pt x="19678" y="15276"/>
                    <a:pt x="20314" y="14998"/>
                  </a:cubicBezTo>
                  <a:lnTo>
                    <a:pt x="20314" y="14992"/>
                  </a:lnTo>
                  <a:cubicBezTo>
                    <a:pt x="20323" y="14987"/>
                    <a:pt x="20333" y="14983"/>
                    <a:pt x="20343" y="14985"/>
                  </a:cubicBezTo>
                  <a:cubicBezTo>
                    <a:pt x="20398" y="14959"/>
                    <a:pt x="20455" y="14945"/>
                    <a:pt x="20512" y="14942"/>
                  </a:cubicBezTo>
                  <a:close/>
                  <a:moveTo>
                    <a:pt x="17569" y="14935"/>
                  </a:moveTo>
                  <a:lnTo>
                    <a:pt x="17599" y="14942"/>
                  </a:lnTo>
                  <a:cubicBezTo>
                    <a:pt x="17656" y="14945"/>
                    <a:pt x="17713" y="14959"/>
                    <a:pt x="17768" y="14985"/>
                  </a:cubicBezTo>
                  <a:cubicBezTo>
                    <a:pt x="17778" y="14983"/>
                    <a:pt x="17787" y="14987"/>
                    <a:pt x="17797" y="14992"/>
                  </a:cubicBezTo>
                  <a:lnTo>
                    <a:pt x="17797" y="14998"/>
                  </a:lnTo>
                  <a:cubicBezTo>
                    <a:pt x="18433" y="15276"/>
                    <a:pt x="18931" y="16592"/>
                    <a:pt x="19020" y="18246"/>
                  </a:cubicBezTo>
                  <a:cubicBezTo>
                    <a:pt x="19020" y="18246"/>
                    <a:pt x="19020" y="18246"/>
                    <a:pt x="19021" y="18246"/>
                  </a:cubicBezTo>
                  <a:lnTo>
                    <a:pt x="19022" y="18278"/>
                  </a:lnTo>
                  <a:cubicBezTo>
                    <a:pt x="19031" y="18419"/>
                    <a:pt x="19035" y="18564"/>
                    <a:pt x="19035" y="18711"/>
                  </a:cubicBezTo>
                  <a:cubicBezTo>
                    <a:pt x="19037" y="18737"/>
                    <a:pt x="19037" y="18764"/>
                    <a:pt x="19037" y="18791"/>
                  </a:cubicBezTo>
                  <a:cubicBezTo>
                    <a:pt x="19037" y="18809"/>
                    <a:pt x="19037" y="18827"/>
                    <a:pt x="19036" y="18844"/>
                  </a:cubicBezTo>
                  <a:lnTo>
                    <a:pt x="19035" y="18844"/>
                  </a:lnTo>
                  <a:lnTo>
                    <a:pt x="19035" y="18846"/>
                  </a:lnTo>
                  <a:lnTo>
                    <a:pt x="19005" y="18839"/>
                  </a:lnTo>
                  <a:cubicBezTo>
                    <a:pt x="18948" y="18836"/>
                    <a:pt x="18891" y="18822"/>
                    <a:pt x="18836" y="18796"/>
                  </a:cubicBezTo>
                  <a:cubicBezTo>
                    <a:pt x="18826" y="18798"/>
                    <a:pt x="18817" y="18794"/>
                    <a:pt x="18807" y="18789"/>
                  </a:cubicBezTo>
                  <a:lnTo>
                    <a:pt x="18807" y="18784"/>
                  </a:lnTo>
                  <a:cubicBezTo>
                    <a:pt x="18171" y="18505"/>
                    <a:pt x="17673" y="17189"/>
                    <a:pt x="17584" y="15535"/>
                  </a:cubicBezTo>
                  <a:cubicBezTo>
                    <a:pt x="17584" y="15535"/>
                    <a:pt x="17584" y="15535"/>
                    <a:pt x="17583" y="15535"/>
                  </a:cubicBezTo>
                  <a:lnTo>
                    <a:pt x="17582" y="15504"/>
                  </a:lnTo>
                  <a:cubicBezTo>
                    <a:pt x="17573" y="15362"/>
                    <a:pt x="17569" y="15217"/>
                    <a:pt x="17569" y="15070"/>
                  </a:cubicBezTo>
                  <a:cubicBezTo>
                    <a:pt x="17567" y="15044"/>
                    <a:pt x="17567" y="15017"/>
                    <a:pt x="17567" y="14991"/>
                  </a:cubicBezTo>
                  <a:lnTo>
                    <a:pt x="17568" y="14937"/>
                  </a:lnTo>
                  <a:lnTo>
                    <a:pt x="17569" y="14937"/>
                  </a:lnTo>
                  <a:close/>
                  <a:moveTo>
                    <a:pt x="17544" y="14935"/>
                  </a:moveTo>
                  <a:lnTo>
                    <a:pt x="17544" y="14937"/>
                  </a:lnTo>
                  <a:lnTo>
                    <a:pt x="17545" y="14937"/>
                  </a:lnTo>
                  <a:lnTo>
                    <a:pt x="17546" y="14991"/>
                  </a:lnTo>
                  <a:cubicBezTo>
                    <a:pt x="17546" y="15017"/>
                    <a:pt x="17546" y="15044"/>
                    <a:pt x="17544" y="15070"/>
                  </a:cubicBezTo>
                  <a:cubicBezTo>
                    <a:pt x="17544" y="15217"/>
                    <a:pt x="17540" y="15362"/>
                    <a:pt x="17531" y="15504"/>
                  </a:cubicBezTo>
                  <a:lnTo>
                    <a:pt x="17530" y="15535"/>
                  </a:lnTo>
                  <a:cubicBezTo>
                    <a:pt x="17529" y="15535"/>
                    <a:pt x="17529" y="15535"/>
                    <a:pt x="17529" y="15535"/>
                  </a:cubicBezTo>
                  <a:cubicBezTo>
                    <a:pt x="17440" y="17189"/>
                    <a:pt x="16942" y="18505"/>
                    <a:pt x="16306" y="18784"/>
                  </a:cubicBezTo>
                  <a:lnTo>
                    <a:pt x="16306" y="18789"/>
                  </a:lnTo>
                  <a:cubicBezTo>
                    <a:pt x="16296" y="18794"/>
                    <a:pt x="16287" y="18798"/>
                    <a:pt x="16277" y="18796"/>
                  </a:cubicBezTo>
                  <a:cubicBezTo>
                    <a:pt x="16222" y="18822"/>
                    <a:pt x="16165" y="18836"/>
                    <a:pt x="16108" y="18839"/>
                  </a:cubicBezTo>
                  <a:lnTo>
                    <a:pt x="16078" y="18846"/>
                  </a:lnTo>
                  <a:lnTo>
                    <a:pt x="16078" y="18844"/>
                  </a:lnTo>
                  <a:lnTo>
                    <a:pt x="16077" y="18844"/>
                  </a:lnTo>
                  <a:cubicBezTo>
                    <a:pt x="16076" y="18827"/>
                    <a:pt x="16076" y="18809"/>
                    <a:pt x="16076" y="18791"/>
                  </a:cubicBezTo>
                  <a:cubicBezTo>
                    <a:pt x="16076" y="18764"/>
                    <a:pt x="16076" y="18737"/>
                    <a:pt x="16078" y="18711"/>
                  </a:cubicBezTo>
                  <a:cubicBezTo>
                    <a:pt x="16078" y="18564"/>
                    <a:pt x="16082" y="18419"/>
                    <a:pt x="16091" y="18278"/>
                  </a:cubicBezTo>
                  <a:lnTo>
                    <a:pt x="16092" y="18246"/>
                  </a:lnTo>
                  <a:cubicBezTo>
                    <a:pt x="16093" y="18246"/>
                    <a:pt x="16093" y="18246"/>
                    <a:pt x="16093" y="18246"/>
                  </a:cubicBezTo>
                  <a:cubicBezTo>
                    <a:pt x="16182" y="16592"/>
                    <a:pt x="16680" y="15276"/>
                    <a:pt x="17316" y="14998"/>
                  </a:cubicBezTo>
                  <a:lnTo>
                    <a:pt x="17316" y="14992"/>
                  </a:lnTo>
                  <a:cubicBezTo>
                    <a:pt x="17326" y="14987"/>
                    <a:pt x="17335" y="14983"/>
                    <a:pt x="17345" y="14985"/>
                  </a:cubicBezTo>
                  <a:cubicBezTo>
                    <a:pt x="17400" y="14959"/>
                    <a:pt x="17457" y="14945"/>
                    <a:pt x="17514" y="14942"/>
                  </a:cubicBezTo>
                  <a:close/>
                  <a:moveTo>
                    <a:pt x="14571" y="14935"/>
                  </a:moveTo>
                  <a:lnTo>
                    <a:pt x="14601" y="14942"/>
                  </a:lnTo>
                  <a:cubicBezTo>
                    <a:pt x="14658" y="14945"/>
                    <a:pt x="14715" y="14959"/>
                    <a:pt x="14770" y="14985"/>
                  </a:cubicBezTo>
                  <a:cubicBezTo>
                    <a:pt x="14780" y="14983"/>
                    <a:pt x="14790" y="14987"/>
                    <a:pt x="14799" y="14992"/>
                  </a:cubicBezTo>
                  <a:lnTo>
                    <a:pt x="14799" y="14998"/>
                  </a:lnTo>
                  <a:cubicBezTo>
                    <a:pt x="15435" y="15276"/>
                    <a:pt x="15933" y="16592"/>
                    <a:pt x="16022" y="18246"/>
                  </a:cubicBezTo>
                  <a:cubicBezTo>
                    <a:pt x="16022" y="18246"/>
                    <a:pt x="16022" y="18246"/>
                    <a:pt x="16023" y="18246"/>
                  </a:cubicBezTo>
                  <a:lnTo>
                    <a:pt x="16024" y="18278"/>
                  </a:lnTo>
                  <a:cubicBezTo>
                    <a:pt x="16033" y="18419"/>
                    <a:pt x="16037" y="18564"/>
                    <a:pt x="16037" y="18711"/>
                  </a:cubicBezTo>
                  <a:cubicBezTo>
                    <a:pt x="16039" y="18737"/>
                    <a:pt x="16039" y="18764"/>
                    <a:pt x="16039" y="18791"/>
                  </a:cubicBezTo>
                  <a:cubicBezTo>
                    <a:pt x="16039" y="18809"/>
                    <a:pt x="16039" y="18827"/>
                    <a:pt x="16038" y="18844"/>
                  </a:cubicBezTo>
                  <a:lnTo>
                    <a:pt x="16037" y="18844"/>
                  </a:lnTo>
                  <a:lnTo>
                    <a:pt x="16037" y="18846"/>
                  </a:lnTo>
                  <a:lnTo>
                    <a:pt x="16007" y="18839"/>
                  </a:lnTo>
                  <a:cubicBezTo>
                    <a:pt x="15950" y="18836"/>
                    <a:pt x="15893" y="18822"/>
                    <a:pt x="15838" y="18796"/>
                  </a:cubicBezTo>
                  <a:cubicBezTo>
                    <a:pt x="15828" y="18798"/>
                    <a:pt x="15819" y="18794"/>
                    <a:pt x="15809" y="18789"/>
                  </a:cubicBezTo>
                  <a:lnTo>
                    <a:pt x="15809" y="18784"/>
                  </a:lnTo>
                  <a:cubicBezTo>
                    <a:pt x="15173" y="18505"/>
                    <a:pt x="14675" y="17189"/>
                    <a:pt x="14586" y="15535"/>
                  </a:cubicBezTo>
                  <a:cubicBezTo>
                    <a:pt x="14586" y="15535"/>
                    <a:pt x="14586" y="15535"/>
                    <a:pt x="14585" y="15535"/>
                  </a:cubicBezTo>
                  <a:lnTo>
                    <a:pt x="14584" y="15504"/>
                  </a:lnTo>
                  <a:cubicBezTo>
                    <a:pt x="14576" y="15362"/>
                    <a:pt x="14571" y="15217"/>
                    <a:pt x="14571" y="15070"/>
                  </a:cubicBezTo>
                  <a:cubicBezTo>
                    <a:pt x="14569" y="15044"/>
                    <a:pt x="14569" y="15017"/>
                    <a:pt x="14569" y="14991"/>
                  </a:cubicBezTo>
                  <a:lnTo>
                    <a:pt x="14570" y="14937"/>
                  </a:lnTo>
                  <a:lnTo>
                    <a:pt x="14571" y="14937"/>
                  </a:lnTo>
                  <a:close/>
                  <a:moveTo>
                    <a:pt x="14546" y="14935"/>
                  </a:moveTo>
                  <a:lnTo>
                    <a:pt x="14546" y="14937"/>
                  </a:lnTo>
                  <a:lnTo>
                    <a:pt x="14547" y="14937"/>
                  </a:lnTo>
                  <a:lnTo>
                    <a:pt x="14548" y="14991"/>
                  </a:lnTo>
                  <a:cubicBezTo>
                    <a:pt x="14548" y="15017"/>
                    <a:pt x="14548" y="15044"/>
                    <a:pt x="14546" y="15070"/>
                  </a:cubicBezTo>
                  <a:cubicBezTo>
                    <a:pt x="14546" y="15217"/>
                    <a:pt x="14542" y="15362"/>
                    <a:pt x="14533" y="15504"/>
                  </a:cubicBezTo>
                  <a:lnTo>
                    <a:pt x="14532" y="15535"/>
                  </a:lnTo>
                  <a:cubicBezTo>
                    <a:pt x="14531" y="15535"/>
                    <a:pt x="14531" y="15535"/>
                    <a:pt x="14531" y="15535"/>
                  </a:cubicBezTo>
                  <a:cubicBezTo>
                    <a:pt x="14442" y="17189"/>
                    <a:pt x="13944" y="18505"/>
                    <a:pt x="13308" y="18784"/>
                  </a:cubicBezTo>
                  <a:lnTo>
                    <a:pt x="13308" y="18789"/>
                  </a:lnTo>
                  <a:cubicBezTo>
                    <a:pt x="13298" y="18794"/>
                    <a:pt x="13289" y="18798"/>
                    <a:pt x="13279" y="18796"/>
                  </a:cubicBezTo>
                  <a:cubicBezTo>
                    <a:pt x="13224" y="18822"/>
                    <a:pt x="13167" y="18836"/>
                    <a:pt x="13110" y="18839"/>
                  </a:cubicBezTo>
                  <a:lnTo>
                    <a:pt x="13080" y="18846"/>
                  </a:lnTo>
                  <a:lnTo>
                    <a:pt x="13080" y="18844"/>
                  </a:lnTo>
                  <a:lnTo>
                    <a:pt x="13079" y="18844"/>
                  </a:lnTo>
                  <a:cubicBezTo>
                    <a:pt x="13078" y="18827"/>
                    <a:pt x="13078" y="18809"/>
                    <a:pt x="13078" y="18791"/>
                  </a:cubicBezTo>
                  <a:cubicBezTo>
                    <a:pt x="13078" y="18764"/>
                    <a:pt x="13078" y="18737"/>
                    <a:pt x="13080" y="18711"/>
                  </a:cubicBezTo>
                  <a:cubicBezTo>
                    <a:pt x="13080" y="18564"/>
                    <a:pt x="13084" y="18419"/>
                    <a:pt x="13093" y="18278"/>
                  </a:cubicBezTo>
                  <a:lnTo>
                    <a:pt x="13094" y="18246"/>
                  </a:lnTo>
                  <a:cubicBezTo>
                    <a:pt x="13095" y="18246"/>
                    <a:pt x="13095" y="18246"/>
                    <a:pt x="13095" y="18246"/>
                  </a:cubicBezTo>
                  <a:cubicBezTo>
                    <a:pt x="13184" y="16592"/>
                    <a:pt x="13682" y="15276"/>
                    <a:pt x="14318" y="14998"/>
                  </a:cubicBezTo>
                  <a:lnTo>
                    <a:pt x="14318" y="14992"/>
                  </a:lnTo>
                  <a:cubicBezTo>
                    <a:pt x="14328" y="14987"/>
                    <a:pt x="14337" y="14983"/>
                    <a:pt x="14347" y="14985"/>
                  </a:cubicBezTo>
                  <a:cubicBezTo>
                    <a:pt x="14402" y="14959"/>
                    <a:pt x="14459" y="14945"/>
                    <a:pt x="14516" y="14942"/>
                  </a:cubicBezTo>
                  <a:close/>
                  <a:moveTo>
                    <a:pt x="11573" y="14935"/>
                  </a:moveTo>
                  <a:lnTo>
                    <a:pt x="11603" y="14942"/>
                  </a:lnTo>
                  <a:cubicBezTo>
                    <a:pt x="11661" y="14945"/>
                    <a:pt x="11717" y="14959"/>
                    <a:pt x="11772" y="14985"/>
                  </a:cubicBezTo>
                  <a:cubicBezTo>
                    <a:pt x="11782" y="14983"/>
                    <a:pt x="11792" y="14987"/>
                    <a:pt x="11801" y="14992"/>
                  </a:cubicBezTo>
                  <a:lnTo>
                    <a:pt x="11801" y="14998"/>
                  </a:lnTo>
                  <a:cubicBezTo>
                    <a:pt x="12437" y="15276"/>
                    <a:pt x="12935" y="16592"/>
                    <a:pt x="13024" y="18246"/>
                  </a:cubicBezTo>
                  <a:cubicBezTo>
                    <a:pt x="13024" y="18246"/>
                    <a:pt x="13025" y="18246"/>
                    <a:pt x="13025" y="18246"/>
                  </a:cubicBezTo>
                  <a:lnTo>
                    <a:pt x="13026" y="18278"/>
                  </a:lnTo>
                  <a:cubicBezTo>
                    <a:pt x="13035" y="18419"/>
                    <a:pt x="13039" y="18564"/>
                    <a:pt x="13039" y="18711"/>
                  </a:cubicBezTo>
                  <a:cubicBezTo>
                    <a:pt x="13041" y="18737"/>
                    <a:pt x="13041" y="18764"/>
                    <a:pt x="13041" y="18791"/>
                  </a:cubicBezTo>
                  <a:cubicBezTo>
                    <a:pt x="13041" y="18809"/>
                    <a:pt x="13041" y="18827"/>
                    <a:pt x="13040" y="18844"/>
                  </a:cubicBezTo>
                  <a:lnTo>
                    <a:pt x="13040" y="18844"/>
                  </a:lnTo>
                  <a:lnTo>
                    <a:pt x="13039" y="18846"/>
                  </a:lnTo>
                  <a:lnTo>
                    <a:pt x="13009" y="18839"/>
                  </a:lnTo>
                  <a:cubicBezTo>
                    <a:pt x="12952" y="18836"/>
                    <a:pt x="12895" y="18822"/>
                    <a:pt x="12840" y="18796"/>
                  </a:cubicBezTo>
                  <a:cubicBezTo>
                    <a:pt x="12830" y="18798"/>
                    <a:pt x="12821" y="18794"/>
                    <a:pt x="12811" y="18789"/>
                  </a:cubicBezTo>
                  <a:lnTo>
                    <a:pt x="12811" y="18784"/>
                  </a:lnTo>
                  <a:cubicBezTo>
                    <a:pt x="12175" y="18505"/>
                    <a:pt x="11677" y="17189"/>
                    <a:pt x="11588" y="15535"/>
                  </a:cubicBezTo>
                  <a:cubicBezTo>
                    <a:pt x="11588" y="15535"/>
                    <a:pt x="11588" y="15535"/>
                    <a:pt x="11588" y="15535"/>
                  </a:cubicBezTo>
                  <a:lnTo>
                    <a:pt x="11587" y="15504"/>
                  </a:lnTo>
                  <a:cubicBezTo>
                    <a:pt x="11578" y="15362"/>
                    <a:pt x="11573" y="15217"/>
                    <a:pt x="11573" y="15070"/>
                  </a:cubicBezTo>
                  <a:cubicBezTo>
                    <a:pt x="11571" y="15044"/>
                    <a:pt x="11571" y="15017"/>
                    <a:pt x="11571" y="14991"/>
                  </a:cubicBezTo>
                  <a:lnTo>
                    <a:pt x="11572" y="14937"/>
                  </a:lnTo>
                  <a:lnTo>
                    <a:pt x="11573" y="14937"/>
                  </a:lnTo>
                  <a:close/>
                  <a:moveTo>
                    <a:pt x="11548" y="14935"/>
                  </a:moveTo>
                  <a:lnTo>
                    <a:pt x="11549" y="14937"/>
                  </a:lnTo>
                  <a:lnTo>
                    <a:pt x="11549" y="14937"/>
                  </a:lnTo>
                  <a:lnTo>
                    <a:pt x="11550" y="14991"/>
                  </a:lnTo>
                  <a:cubicBezTo>
                    <a:pt x="11550" y="15017"/>
                    <a:pt x="11550" y="15044"/>
                    <a:pt x="11548" y="15070"/>
                  </a:cubicBezTo>
                  <a:cubicBezTo>
                    <a:pt x="11548" y="15217"/>
                    <a:pt x="11544" y="15362"/>
                    <a:pt x="11535" y="15504"/>
                  </a:cubicBezTo>
                  <a:lnTo>
                    <a:pt x="11534" y="15535"/>
                  </a:lnTo>
                  <a:cubicBezTo>
                    <a:pt x="11534" y="15535"/>
                    <a:pt x="11533" y="15535"/>
                    <a:pt x="11533" y="15535"/>
                  </a:cubicBezTo>
                  <a:cubicBezTo>
                    <a:pt x="11444" y="17189"/>
                    <a:pt x="10946" y="18505"/>
                    <a:pt x="10310" y="18784"/>
                  </a:cubicBezTo>
                  <a:lnTo>
                    <a:pt x="10310" y="18789"/>
                  </a:lnTo>
                  <a:cubicBezTo>
                    <a:pt x="10301" y="18794"/>
                    <a:pt x="10291" y="18798"/>
                    <a:pt x="10281" y="18796"/>
                  </a:cubicBezTo>
                  <a:cubicBezTo>
                    <a:pt x="10226" y="18822"/>
                    <a:pt x="10170" y="18836"/>
                    <a:pt x="10112" y="18839"/>
                  </a:cubicBezTo>
                  <a:lnTo>
                    <a:pt x="10082" y="18846"/>
                  </a:lnTo>
                  <a:lnTo>
                    <a:pt x="10082" y="18844"/>
                  </a:lnTo>
                  <a:lnTo>
                    <a:pt x="10081" y="18844"/>
                  </a:lnTo>
                  <a:cubicBezTo>
                    <a:pt x="10080" y="18827"/>
                    <a:pt x="10080" y="18809"/>
                    <a:pt x="10080" y="18791"/>
                  </a:cubicBezTo>
                  <a:cubicBezTo>
                    <a:pt x="10080" y="18764"/>
                    <a:pt x="10080" y="18737"/>
                    <a:pt x="10082" y="18711"/>
                  </a:cubicBezTo>
                  <a:cubicBezTo>
                    <a:pt x="10082" y="18564"/>
                    <a:pt x="10087" y="18419"/>
                    <a:pt x="10096" y="18278"/>
                  </a:cubicBezTo>
                  <a:lnTo>
                    <a:pt x="10096" y="18246"/>
                  </a:lnTo>
                  <a:cubicBezTo>
                    <a:pt x="10097" y="18246"/>
                    <a:pt x="10097" y="18246"/>
                    <a:pt x="10097" y="18246"/>
                  </a:cubicBezTo>
                  <a:cubicBezTo>
                    <a:pt x="10186" y="16592"/>
                    <a:pt x="10684" y="15276"/>
                    <a:pt x="11320" y="14998"/>
                  </a:cubicBezTo>
                  <a:lnTo>
                    <a:pt x="11320" y="14992"/>
                  </a:lnTo>
                  <a:cubicBezTo>
                    <a:pt x="11330" y="14987"/>
                    <a:pt x="11339" y="14983"/>
                    <a:pt x="11349" y="14985"/>
                  </a:cubicBezTo>
                  <a:cubicBezTo>
                    <a:pt x="11404" y="14959"/>
                    <a:pt x="11461" y="14945"/>
                    <a:pt x="11518" y="14942"/>
                  </a:cubicBezTo>
                  <a:close/>
                  <a:moveTo>
                    <a:pt x="8575" y="14935"/>
                  </a:moveTo>
                  <a:lnTo>
                    <a:pt x="8605" y="14942"/>
                  </a:lnTo>
                  <a:cubicBezTo>
                    <a:pt x="8663" y="14945"/>
                    <a:pt x="8719" y="14959"/>
                    <a:pt x="8774" y="14985"/>
                  </a:cubicBezTo>
                  <a:cubicBezTo>
                    <a:pt x="8784" y="14983"/>
                    <a:pt x="8794" y="14987"/>
                    <a:pt x="8803" y="14992"/>
                  </a:cubicBezTo>
                  <a:lnTo>
                    <a:pt x="8803" y="14998"/>
                  </a:lnTo>
                  <a:cubicBezTo>
                    <a:pt x="9439" y="15276"/>
                    <a:pt x="9937" y="16592"/>
                    <a:pt x="10026" y="18246"/>
                  </a:cubicBezTo>
                  <a:cubicBezTo>
                    <a:pt x="10026" y="18246"/>
                    <a:pt x="10027" y="18246"/>
                    <a:pt x="10027" y="18246"/>
                  </a:cubicBezTo>
                  <a:lnTo>
                    <a:pt x="10028" y="18278"/>
                  </a:lnTo>
                  <a:cubicBezTo>
                    <a:pt x="10037" y="18419"/>
                    <a:pt x="10041" y="18564"/>
                    <a:pt x="10041" y="18711"/>
                  </a:cubicBezTo>
                  <a:cubicBezTo>
                    <a:pt x="10043" y="18737"/>
                    <a:pt x="10044" y="18764"/>
                    <a:pt x="10044" y="18791"/>
                  </a:cubicBezTo>
                  <a:cubicBezTo>
                    <a:pt x="10044" y="18809"/>
                    <a:pt x="10043" y="18827"/>
                    <a:pt x="10042" y="18844"/>
                  </a:cubicBezTo>
                  <a:lnTo>
                    <a:pt x="10042" y="18844"/>
                  </a:lnTo>
                  <a:lnTo>
                    <a:pt x="10042" y="18846"/>
                  </a:lnTo>
                  <a:lnTo>
                    <a:pt x="10011" y="18839"/>
                  </a:lnTo>
                  <a:cubicBezTo>
                    <a:pt x="9954" y="18836"/>
                    <a:pt x="9897" y="18822"/>
                    <a:pt x="9842" y="18796"/>
                  </a:cubicBezTo>
                  <a:cubicBezTo>
                    <a:pt x="9832" y="18798"/>
                    <a:pt x="9823" y="18794"/>
                    <a:pt x="9813" y="18789"/>
                  </a:cubicBezTo>
                  <a:lnTo>
                    <a:pt x="9813" y="18784"/>
                  </a:lnTo>
                  <a:cubicBezTo>
                    <a:pt x="9177" y="18505"/>
                    <a:pt x="8680" y="17189"/>
                    <a:pt x="8591" y="15535"/>
                  </a:cubicBezTo>
                  <a:cubicBezTo>
                    <a:pt x="8590" y="15535"/>
                    <a:pt x="8590" y="15535"/>
                    <a:pt x="8590" y="15535"/>
                  </a:cubicBezTo>
                  <a:lnTo>
                    <a:pt x="8589" y="15504"/>
                  </a:lnTo>
                  <a:cubicBezTo>
                    <a:pt x="8580" y="15362"/>
                    <a:pt x="8575" y="15217"/>
                    <a:pt x="8575" y="15070"/>
                  </a:cubicBezTo>
                  <a:cubicBezTo>
                    <a:pt x="8573" y="15044"/>
                    <a:pt x="8573" y="15017"/>
                    <a:pt x="8573" y="14991"/>
                  </a:cubicBezTo>
                  <a:lnTo>
                    <a:pt x="8574" y="14937"/>
                  </a:lnTo>
                  <a:lnTo>
                    <a:pt x="8575" y="14937"/>
                  </a:lnTo>
                  <a:close/>
                  <a:moveTo>
                    <a:pt x="8551" y="14935"/>
                  </a:moveTo>
                  <a:lnTo>
                    <a:pt x="8551" y="14937"/>
                  </a:lnTo>
                  <a:lnTo>
                    <a:pt x="8551" y="14937"/>
                  </a:lnTo>
                  <a:lnTo>
                    <a:pt x="8553" y="14991"/>
                  </a:lnTo>
                  <a:cubicBezTo>
                    <a:pt x="8553" y="15017"/>
                    <a:pt x="8552" y="15044"/>
                    <a:pt x="8550" y="15070"/>
                  </a:cubicBezTo>
                  <a:cubicBezTo>
                    <a:pt x="8550" y="15217"/>
                    <a:pt x="8546" y="15362"/>
                    <a:pt x="8537" y="15504"/>
                  </a:cubicBezTo>
                  <a:lnTo>
                    <a:pt x="8536" y="15535"/>
                  </a:lnTo>
                  <a:cubicBezTo>
                    <a:pt x="8536" y="15535"/>
                    <a:pt x="8535" y="15535"/>
                    <a:pt x="8535" y="15535"/>
                  </a:cubicBezTo>
                  <a:cubicBezTo>
                    <a:pt x="8446" y="17189"/>
                    <a:pt x="7948" y="18505"/>
                    <a:pt x="7312" y="18784"/>
                  </a:cubicBezTo>
                  <a:lnTo>
                    <a:pt x="7312" y="18789"/>
                  </a:lnTo>
                  <a:cubicBezTo>
                    <a:pt x="7303" y="18794"/>
                    <a:pt x="7293" y="18798"/>
                    <a:pt x="7283" y="18796"/>
                  </a:cubicBezTo>
                  <a:cubicBezTo>
                    <a:pt x="7228" y="18822"/>
                    <a:pt x="7172" y="18836"/>
                    <a:pt x="7114" y="18839"/>
                  </a:cubicBezTo>
                  <a:lnTo>
                    <a:pt x="7084" y="18846"/>
                  </a:lnTo>
                  <a:lnTo>
                    <a:pt x="7084" y="18844"/>
                  </a:lnTo>
                  <a:lnTo>
                    <a:pt x="7083" y="18844"/>
                  </a:lnTo>
                  <a:cubicBezTo>
                    <a:pt x="7082" y="18827"/>
                    <a:pt x="7082" y="18809"/>
                    <a:pt x="7082" y="18791"/>
                  </a:cubicBezTo>
                  <a:cubicBezTo>
                    <a:pt x="7082" y="18764"/>
                    <a:pt x="7082" y="18737"/>
                    <a:pt x="7084" y="18711"/>
                  </a:cubicBezTo>
                  <a:cubicBezTo>
                    <a:pt x="7084" y="18564"/>
                    <a:pt x="7089" y="18419"/>
                    <a:pt x="7098" y="18278"/>
                  </a:cubicBezTo>
                  <a:lnTo>
                    <a:pt x="7099" y="18246"/>
                  </a:lnTo>
                  <a:cubicBezTo>
                    <a:pt x="7099" y="18246"/>
                    <a:pt x="7099" y="18246"/>
                    <a:pt x="7099" y="18246"/>
                  </a:cubicBezTo>
                  <a:cubicBezTo>
                    <a:pt x="7189" y="16592"/>
                    <a:pt x="7686" y="15276"/>
                    <a:pt x="8322" y="14998"/>
                  </a:cubicBezTo>
                  <a:lnTo>
                    <a:pt x="8322" y="14992"/>
                  </a:lnTo>
                  <a:cubicBezTo>
                    <a:pt x="8332" y="14987"/>
                    <a:pt x="8341" y="14983"/>
                    <a:pt x="8351" y="14985"/>
                  </a:cubicBezTo>
                  <a:cubicBezTo>
                    <a:pt x="8406" y="14959"/>
                    <a:pt x="8463" y="14945"/>
                    <a:pt x="8520" y="14942"/>
                  </a:cubicBezTo>
                  <a:close/>
                  <a:moveTo>
                    <a:pt x="5577" y="14935"/>
                  </a:moveTo>
                  <a:lnTo>
                    <a:pt x="5607" y="14942"/>
                  </a:lnTo>
                  <a:cubicBezTo>
                    <a:pt x="5665" y="14945"/>
                    <a:pt x="5721" y="14959"/>
                    <a:pt x="5776" y="14985"/>
                  </a:cubicBezTo>
                  <a:cubicBezTo>
                    <a:pt x="5786" y="14983"/>
                    <a:pt x="5796" y="14987"/>
                    <a:pt x="5805" y="14992"/>
                  </a:cubicBezTo>
                  <a:lnTo>
                    <a:pt x="5805" y="14998"/>
                  </a:lnTo>
                  <a:cubicBezTo>
                    <a:pt x="6441" y="15276"/>
                    <a:pt x="6939" y="16592"/>
                    <a:pt x="7028" y="18246"/>
                  </a:cubicBezTo>
                  <a:cubicBezTo>
                    <a:pt x="7028" y="18246"/>
                    <a:pt x="7029" y="18246"/>
                    <a:pt x="7029" y="18246"/>
                  </a:cubicBezTo>
                  <a:lnTo>
                    <a:pt x="7030" y="18278"/>
                  </a:lnTo>
                  <a:cubicBezTo>
                    <a:pt x="7039" y="18419"/>
                    <a:pt x="7043" y="18564"/>
                    <a:pt x="7043" y="18711"/>
                  </a:cubicBezTo>
                  <a:cubicBezTo>
                    <a:pt x="7046" y="18737"/>
                    <a:pt x="7046" y="18764"/>
                    <a:pt x="7046" y="18791"/>
                  </a:cubicBezTo>
                  <a:cubicBezTo>
                    <a:pt x="7046" y="18809"/>
                    <a:pt x="7046" y="18827"/>
                    <a:pt x="7045" y="18844"/>
                  </a:cubicBezTo>
                  <a:lnTo>
                    <a:pt x="7044" y="18844"/>
                  </a:lnTo>
                  <a:lnTo>
                    <a:pt x="7044" y="18846"/>
                  </a:lnTo>
                  <a:lnTo>
                    <a:pt x="7013" y="18839"/>
                  </a:lnTo>
                  <a:cubicBezTo>
                    <a:pt x="6956" y="18836"/>
                    <a:pt x="6899" y="18822"/>
                    <a:pt x="6844" y="18796"/>
                  </a:cubicBezTo>
                  <a:cubicBezTo>
                    <a:pt x="6834" y="18798"/>
                    <a:pt x="6825" y="18794"/>
                    <a:pt x="6816" y="18789"/>
                  </a:cubicBezTo>
                  <a:lnTo>
                    <a:pt x="6815" y="18784"/>
                  </a:lnTo>
                  <a:cubicBezTo>
                    <a:pt x="6180" y="18505"/>
                    <a:pt x="5682" y="17189"/>
                    <a:pt x="5593" y="15535"/>
                  </a:cubicBezTo>
                  <a:cubicBezTo>
                    <a:pt x="5592" y="15535"/>
                    <a:pt x="5592" y="15535"/>
                    <a:pt x="5592" y="15535"/>
                  </a:cubicBezTo>
                  <a:lnTo>
                    <a:pt x="5591" y="15504"/>
                  </a:lnTo>
                  <a:cubicBezTo>
                    <a:pt x="5582" y="15362"/>
                    <a:pt x="5577" y="15217"/>
                    <a:pt x="5578" y="15070"/>
                  </a:cubicBezTo>
                  <a:cubicBezTo>
                    <a:pt x="5575" y="15044"/>
                    <a:pt x="5575" y="15017"/>
                    <a:pt x="5575" y="14991"/>
                  </a:cubicBezTo>
                  <a:lnTo>
                    <a:pt x="5576" y="14937"/>
                  </a:lnTo>
                  <a:lnTo>
                    <a:pt x="5577" y="14937"/>
                  </a:lnTo>
                  <a:close/>
                  <a:moveTo>
                    <a:pt x="5553" y="14935"/>
                  </a:moveTo>
                  <a:lnTo>
                    <a:pt x="5553" y="14937"/>
                  </a:lnTo>
                  <a:lnTo>
                    <a:pt x="5554" y="14937"/>
                  </a:lnTo>
                  <a:lnTo>
                    <a:pt x="5555" y="14991"/>
                  </a:lnTo>
                  <a:cubicBezTo>
                    <a:pt x="5555" y="15017"/>
                    <a:pt x="5555" y="15044"/>
                    <a:pt x="5552" y="15070"/>
                  </a:cubicBezTo>
                  <a:cubicBezTo>
                    <a:pt x="5552" y="15217"/>
                    <a:pt x="5548" y="15362"/>
                    <a:pt x="5539" y="15504"/>
                  </a:cubicBezTo>
                  <a:lnTo>
                    <a:pt x="5538" y="15535"/>
                  </a:lnTo>
                  <a:cubicBezTo>
                    <a:pt x="5538" y="15535"/>
                    <a:pt x="5537" y="15535"/>
                    <a:pt x="5537" y="15535"/>
                  </a:cubicBezTo>
                  <a:cubicBezTo>
                    <a:pt x="5448" y="17189"/>
                    <a:pt x="4950" y="18505"/>
                    <a:pt x="4314" y="18784"/>
                  </a:cubicBezTo>
                  <a:lnTo>
                    <a:pt x="4314" y="18789"/>
                  </a:lnTo>
                  <a:cubicBezTo>
                    <a:pt x="4305" y="18794"/>
                    <a:pt x="4295" y="18798"/>
                    <a:pt x="4285" y="18796"/>
                  </a:cubicBezTo>
                  <a:cubicBezTo>
                    <a:pt x="4230" y="18822"/>
                    <a:pt x="4174" y="18836"/>
                    <a:pt x="4116" y="18839"/>
                  </a:cubicBezTo>
                  <a:lnTo>
                    <a:pt x="4086" y="18846"/>
                  </a:lnTo>
                  <a:lnTo>
                    <a:pt x="4086" y="18844"/>
                  </a:lnTo>
                  <a:lnTo>
                    <a:pt x="4085" y="18844"/>
                  </a:lnTo>
                  <a:cubicBezTo>
                    <a:pt x="4084" y="18827"/>
                    <a:pt x="4084" y="18809"/>
                    <a:pt x="4084" y="18791"/>
                  </a:cubicBezTo>
                  <a:cubicBezTo>
                    <a:pt x="4084" y="18764"/>
                    <a:pt x="4084" y="18737"/>
                    <a:pt x="4087" y="18711"/>
                  </a:cubicBezTo>
                  <a:cubicBezTo>
                    <a:pt x="4086" y="18564"/>
                    <a:pt x="4091" y="18419"/>
                    <a:pt x="4100" y="18278"/>
                  </a:cubicBezTo>
                  <a:lnTo>
                    <a:pt x="4101" y="18246"/>
                  </a:lnTo>
                  <a:cubicBezTo>
                    <a:pt x="4101" y="18246"/>
                    <a:pt x="4101" y="18246"/>
                    <a:pt x="4102" y="18246"/>
                  </a:cubicBezTo>
                  <a:cubicBezTo>
                    <a:pt x="4191" y="16592"/>
                    <a:pt x="4689" y="15276"/>
                    <a:pt x="5324" y="14998"/>
                  </a:cubicBezTo>
                  <a:lnTo>
                    <a:pt x="5325" y="14992"/>
                  </a:lnTo>
                  <a:cubicBezTo>
                    <a:pt x="5334" y="14987"/>
                    <a:pt x="5343" y="14983"/>
                    <a:pt x="5353" y="14985"/>
                  </a:cubicBezTo>
                  <a:cubicBezTo>
                    <a:pt x="5408" y="14959"/>
                    <a:pt x="5465" y="14945"/>
                    <a:pt x="5522" y="14942"/>
                  </a:cubicBezTo>
                  <a:close/>
                  <a:moveTo>
                    <a:pt x="2579" y="14935"/>
                  </a:moveTo>
                  <a:lnTo>
                    <a:pt x="2609" y="14942"/>
                  </a:lnTo>
                  <a:cubicBezTo>
                    <a:pt x="2667" y="14945"/>
                    <a:pt x="2723" y="14959"/>
                    <a:pt x="2779" y="14985"/>
                  </a:cubicBezTo>
                  <a:cubicBezTo>
                    <a:pt x="2788" y="14983"/>
                    <a:pt x="2798" y="14987"/>
                    <a:pt x="2807" y="14992"/>
                  </a:cubicBezTo>
                  <a:lnTo>
                    <a:pt x="2807" y="14998"/>
                  </a:lnTo>
                  <a:cubicBezTo>
                    <a:pt x="3443" y="15276"/>
                    <a:pt x="3941" y="16592"/>
                    <a:pt x="4030" y="18246"/>
                  </a:cubicBezTo>
                  <a:cubicBezTo>
                    <a:pt x="4031" y="18246"/>
                    <a:pt x="4031" y="18246"/>
                    <a:pt x="4031" y="18246"/>
                  </a:cubicBezTo>
                  <a:lnTo>
                    <a:pt x="4032" y="18278"/>
                  </a:lnTo>
                  <a:cubicBezTo>
                    <a:pt x="4041" y="18419"/>
                    <a:pt x="4045" y="18564"/>
                    <a:pt x="4045" y="18711"/>
                  </a:cubicBezTo>
                  <a:cubicBezTo>
                    <a:pt x="4048" y="18737"/>
                    <a:pt x="4048" y="18764"/>
                    <a:pt x="4048" y="18791"/>
                  </a:cubicBezTo>
                  <a:cubicBezTo>
                    <a:pt x="4048" y="18809"/>
                    <a:pt x="4048" y="18827"/>
                    <a:pt x="4047" y="18844"/>
                  </a:cubicBezTo>
                  <a:lnTo>
                    <a:pt x="4046" y="18844"/>
                  </a:lnTo>
                  <a:lnTo>
                    <a:pt x="4046" y="18846"/>
                  </a:lnTo>
                  <a:lnTo>
                    <a:pt x="4015" y="18839"/>
                  </a:lnTo>
                  <a:cubicBezTo>
                    <a:pt x="3958" y="18836"/>
                    <a:pt x="3902" y="18822"/>
                    <a:pt x="3846" y="18796"/>
                  </a:cubicBezTo>
                  <a:cubicBezTo>
                    <a:pt x="3836" y="18798"/>
                    <a:pt x="3827" y="18794"/>
                    <a:pt x="3818" y="18789"/>
                  </a:cubicBezTo>
                  <a:lnTo>
                    <a:pt x="3817" y="18784"/>
                  </a:lnTo>
                  <a:cubicBezTo>
                    <a:pt x="3182" y="18505"/>
                    <a:pt x="2684" y="17189"/>
                    <a:pt x="2595" y="15535"/>
                  </a:cubicBezTo>
                  <a:cubicBezTo>
                    <a:pt x="2594" y="15535"/>
                    <a:pt x="2594" y="15535"/>
                    <a:pt x="2594" y="15535"/>
                  </a:cubicBezTo>
                  <a:lnTo>
                    <a:pt x="2593" y="15504"/>
                  </a:lnTo>
                  <a:cubicBezTo>
                    <a:pt x="2584" y="15362"/>
                    <a:pt x="2580" y="15217"/>
                    <a:pt x="2580" y="15070"/>
                  </a:cubicBezTo>
                  <a:cubicBezTo>
                    <a:pt x="2577" y="15044"/>
                    <a:pt x="2577" y="15017"/>
                    <a:pt x="2577" y="14991"/>
                  </a:cubicBezTo>
                  <a:lnTo>
                    <a:pt x="2578" y="14937"/>
                  </a:lnTo>
                  <a:lnTo>
                    <a:pt x="2579" y="14937"/>
                  </a:lnTo>
                  <a:close/>
                  <a:moveTo>
                    <a:pt x="2555" y="14935"/>
                  </a:moveTo>
                  <a:lnTo>
                    <a:pt x="2555" y="14937"/>
                  </a:lnTo>
                  <a:lnTo>
                    <a:pt x="2556" y="14937"/>
                  </a:lnTo>
                  <a:lnTo>
                    <a:pt x="2557" y="14991"/>
                  </a:lnTo>
                  <a:cubicBezTo>
                    <a:pt x="2557" y="15017"/>
                    <a:pt x="2557" y="15044"/>
                    <a:pt x="2554" y="15070"/>
                  </a:cubicBezTo>
                  <a:cubicBezTo>
                    <a:pt x="2554" y="15217"/>
                    <a:pt x="2550" y="15362"/>
                    <a:pt x="2541" y="15504"/>
                  </a:cubicBezTo>
                  <a:lnTo>
                    <a:pt x="2540" y="15535"/>
                  </a:lnTo>
                  <a:cubicBezTo>
                    <a:pt x="2540" y="15535"/>
                    <a:pt x="2540" y="15535"/>
                    <a:pt x="2539" y="15535"/>
                  </a:cubicBezTo>
                  <a:cubicBezTo>
                    <a:pt x="2450" y="17189"/>
                    <a:pt x="1952" y="18505"/>
                    <a:pt x="1316" y="18784"/>
                  </a:cubicBezTo>
                  <a:lnTo>
                    <a:pt x="1316" y="18789"/>
                  </a:lnTo>
                  <a:cubicBezTo>
                    <a:pt x="1307" y="18794"/>
                    <a:pt x="1297" y="18798"/>
                    <a:pt x="1288" y="18796"/>
                  </a:cubicBezTo>
                  <a:cubicBezTo>
                    <a:pt x="1232" y="18822"/>
                    <a:pt x="1176" y="18836"/>
                    <a:pt x="1118" y="18839"/>
                  </a:cubicBezTo>
                  <a:lnTo>
                    <a:pt x="1088" y="18846"/>
                  </a:lnTo>
                  <a:lnTo>
                    <a:pt x="1088" y="18844"/>
                  </a:lnTo>
                  <a:lnTo>
                    <a:pt x="1087" y="18844"/>
                  </a:lnTo>
                  <a:cubicBezTo>
                    <a:pt x="1086" y="18827"/>
                    <a:pt x="1086" y="18809"/>
                    <a:pt x="1086" y="18791"/>
                  </a:cubicBezTo>
                  <a:cubicBezTo>
                    <a:pt x="1086" y="18764"/>
                    <a:pt x="1086" y="18737"/>
                    <a:pt x="1089" y="18711"/>
                  </a:cubicBezTo>
                  <a:cubicBezTo>
                    <a:pt x="1089" y="18564"/>
                    <a:pt x="1093" y="18419"/>
                    <a:pt x="1102" y="18278"/>
                  </a:cubicBezTo>
                  <a:lnTo>
                    <a:pt x="1103" y="18246"/>
                  </a:lnTo>
                  <a:cubicBezTo>
                    <a:pt x="1103" y="18246"/>
                    <a:pt x="1103" y="18246"/>
                    <a:pt x="1104" y="18246"/>
                  </a:cubicBezTo>
                  <a:cubicBezTo>
                    <a:pt x="1193" y="16592"/>
                    <a:pt x="1691" y="15276"/>
                    <a:pt x="2326" y="14998"/>
                  </a:cubicBezTo>
                  <a:lnTo>
                    <a:pt x="2327" y="14992"/>
                  </a:lnTo>
                  <a:cubicBezTo>
                    <a:pt x="2336" y="14987"/>
                    <a:pt x="2345" y="14983"/>
                    <a:pt x="2355" y="14985"/>
                  </a:cubicBezTo>
                  <a:cubicBezTo>
                    <a:pt x="2411" y="14959"/>
                    <a:pt x="2467" y="14945"/>
                    <a:pt x="2524" y="14942"/>
                  </a:cubicBezTo>
                  <a:close/>
                  <a:moveTo>
                    <a:pt x="19328" y="11563"/>
                  </a:moveTo>
                  <a:cubicBezTo>
                    <a:pt x="19422" y="12843"/>
                    <a:pt x="19803" y="13857"/>
                    <a:pt x="20290" y="14137"/>
                  </a:cubicBezTo>
                  <a:cubicBezTo>
                    <a:pt x="20196" y="12857"/>
                    <a:pt x="19815" y="11842"/>
                    <a:pt x="19328" y="11563"/>
                  </a:cubicBezTo>
                  <a:close/>
                  <a:moveTo>
                    <a:pt x="18783" y="11563"/>
                  </a:moveTo>
                  <a:cubicBezTo>
                    <a:pt x="18296" y="11842"/>
                    <a:pt x="17915" y="12857"/>
                    <a:pt x="17821" y="14137"/>
                  </a:cubicBezTo>
                  <a:cubicBezTo>
                    <a:pt x="18308" y="13857"/>
                    <a:pt x="18689" y="12843"/>
                    <a:pt x="18783" y="11563"/>
                  </a:cubicBezTo>
                  <a:close/>
                  <a:moveTo>
                    <a:pt x="16330" y="11563"/>
                  </a:moveTo>
                  <a:cubicBezTo>
                    <a:pt x="16424" y="12843"/>
                    <a:pt x="16805" y="13857"/>
                    <a:pt x="17292" y="14137"/>
                  </a:cubicBezTo>
                  <a:cubicBezTo>
                    <a:pt x="17198" y="12857"/>
                    <a:pt x="16817" y="11842"/>
                    <a:pt x="16330" y="11563"/>
                  </a:cubicBezTo>
                  <a:close/>
                  <a:moveTo>
                    <a:pt x="15785" y="11563"/>
                  </a:moveTo>
                  <a:cubicBezTo>
                    <a:pt x="15298" y="11842"/>
                    <a:pt x="14917" y="12857"/>
                    <a:pt x="14823" y="14137"/>
                  </a:cubicBezTo>
                  <a:cubicBezTo>
                    <a:pt x="15310" y="13857"/>
                    <a:pt x="15691" y="12843"/>
                    <a:pt x="15785" y="11563"/>
                  </a:cubicBezTo>
                  <a:close/>
                  <a:moveTo>
                    <a:pt x="13332" y="11563"/>
                  </a:moveTo>
                  <a:cubicBezTo>
                    <a:pt x="13426" y="12843"/>
                    <a:pt x="13807" y="13857"/>
                    <a:pt x="14294" y="14137"/>
                  </a:cubicBezTo>
                  <a:cubicBezTo>
                    <a:pt x="14200" y="12857"/>
                    <a:pt x="13819" y="11842"/>
                    <a:pt x="13332" y="11563"/>
                  </a:cubicBezTo>
                  <a:close/>
                  <a:moveTo>
                    <a:pt x="12787" y="11563"/>
                  </a:moveTo>
                  <a:cubicBezTo>
                    <a:pt x="12300" y="11842"/>
                    <a:pt x="11919" y="12857"/>
                    <a:pt x="11825" y="14137"/>
                  </a:cubicBezTo>
                  <a:cubicBezTo>
                    <a:pt x="12312" y="13857"/>
                    <a:pt x="12693" y="12843"/>
                    <a:pt x="12787" y="11563"/>
                  </a:cubicBezTo>
                  <a:close/>
                  <a:moveTo>
                    <a:pt x="10334" y="11563"/>
                  </a:moveTo>
                  <a:cubicBezTo>
                    <a:pt x="10428" y="12843"/>
                    <a:pt x="10809" y="13857"/>
                    <a:pt x="11296" y="14137"/>
                  </a:cubicBezTo>
                  <a:cubicBezTo>
                    <a:pt x="11202" y="12857"/>
                    <a:pt x="10821" y="11842"/>
                    <a:pt x="10334" y="11563"/>
                  </a:cubicBezTo>
                  <a:close/>
                  <a:moveTo>
                    <a:pt x="9790" y="11563"/>
                  </a:moveTo>
                  <a:cubicBezTo>
                    <a:pt x="9302" y="11842"/>
                    <a:pt x="8921" y="12857"/>
                    <a:pt x="8827" y="14137"/>
                  </a:cubicBezTo>
                  <a:cubicBezTo>
                    <a:pt x="9315" y="13857"/>
                    <a:pt x="9695" y="12843"/>
                    <a:pt x="9790" y="11563"/>
                  </a:cubicBezTo>
                  <a:close/>
                  <a:moveTo>
                    <a:pt x="7336" y="11563"/>
                  </a:moveTo>
                  <a:cubicBezTo>
                    <a:pt x="7430" y="12843"/>
                    <a:pt x="7811" y="13857"/>
                    <a:pt x="8299" y="14137"/>
                  </a:cubicBezTo>
                  <a:cubicBezTo>
                    <a:pt x="8204" y="12857"/>
                    <a:pt x="7824" y="11842"/>
                    <a:pt x="7336" y="11563"/>
                  </a:cubicBezTo>
                  <a:close/>
                  <a:moveTo>
                    <a:pt x="6792" y="11563"/>
                  </a:moveTo>
                  <a:cubicBezTo>
                    <a:pt x="6304" y="11842"/>
                    <a:pt x="5923" y="12857"/>
                    <a:pt x="5829" y="14137"/>
                  </a:cubicBezTo>
                  <a:cubicBezTo>
                    <a:pt x="6317" y="13857"/>
                    <a:pt x="6697" y="12843"/>
                    <a:pt x="6792" y="11563"/>
                  </a:cubicBezTo>
                  <a:close/>
                  <a:moveTo>
                    <a:pt x="4338" y="11563"/>
                  </a:moveTo>
                  <a:cubicBezTo>
                    <a:pt x="4432" y="12843"/>
                    <a:pt x="4813" y="13857"/>
                    <a:pt x="5301" y="14137"/>
                  </a:cubicBezTo>
                  <a:cubicBezTo>
                    <a:pt x="5206" y="12857"/>
                    <a:pt x="4826" y="11842"/>
                    <a:pt x="4338" y="11563"/>
                  </a:cubicBezTo>
                  <a:close/>
                  <a:moveTo>
                    <a:pt x="3794" y="11563"/>
                  </a:moveTo>
                  <a:cubicBezTo>
                    <a:pt x="3306" y="11842"/>
                    <a:pt x="2926" y="12857"/>
                    <a:pt x="2831" y="14137"/>
                  </a:cubicBezTo>
                  <a:cubicBezTo>
                    <a:pt x="3319" y="13857"/>
                    <a:pt x="3699" y="12843"/>
                    <a:pt x="3794" y="11563"/>
                  </a:cubicBezTo>
                  <a:close/>
                  <a:moveTo>
                    <a:pt x="1340" y="11563"/>
                  </a:moveTo>
                  <a:cubicBezTo>
                    <a:pt x="1435" y="12843"/>
                    <a:pt x="1815" y="13857"/>
                    <a:pt x="2303" y="14137"/>
                  </a:cubicBezTo>
                  <a:cubicBezTo>
                    <a:pt x="2208" y="12857"/>
                    <a:pt x="1828" y="11842"/>
                    <a:pt x="1340" y="11563"/>
                  </a:cubicBezTo>
                  <a:close/>
                  <a:moveTo>
                    <a:pt x="21600" y="11077"/>
                  </a:moveTo>
                  <a:lnTo>
                    <a:pt x="21600" y="11705"/>
                  </a:lnTo>
                  <a:cubicBezTo>
                    <a:pt x="21201" y="12106"/>
                    <a:pt x="20901" y="13020"/>
                    <a:pt x="20819" y="14137"/>
                  </a:cubicBezTo>
                  <a:cubicBezTo>
                    <a:pt x="21146" y="13949"/>
                    <a:pt x="21426" y="13428"/>
                    <a:pt x="21600" y="12714"/>
                  </a:cubicBezTo>
                  <a:lnTo>
                    <a:pt x="21600" y="13666"/>
                  </a:lnTo>
                  <a:cubicBezTo>
                    <a:pt x="21387" y="14229"/>
                    <a:pt x="21108" y="14620"/>
                    <a:pt x="20795" y="14758"/>
                  </a:cubicBezTo>
                  <a:lnTo>
                    <a:pt x="20795" y="14763"/>
                  </a:lnTo>
                  <a:cubicBezTo>
                    <a:pt x="20785" y="14768"/>
                    <a:pt x="20776" y="14772"/>
                    <a:pt x="20766" y="14770"/>
                  </a:cubicBezTo>
                  <a:cubicBezTo>
                    <a:pt x="20711" y="14797"/>
                    <a:pt x="20654" y="14811"/>
                    <a:pt x="20597" y="14813"/>
                  </a:cubicBezTo>
                  <a:lnTo>
                    <a:pt x="20567" y="14821"/>
                  </a:lnTo>
                  <a:lnTo>
                    <a:pt x="20567" y="14819"/>
                  </a:lnTo>
                  <a:lnTo>
                    <a:pt x="20566" y="14819"/>
                  </a:lnTo>
                  <a:cubicBezTo>
                    <a:pt x="20565" y="14801"/>
                    <a:pt x="20565" y="14783"/>
                    <a:pt x="20565" y="14765"/>
                  </a:cubicBezTo>
                  <a:cubicBezTo>
                    <a:pt x="20565" y="14738"/>
                    <a:pt x="20565" y="14711"/>
                    <a:pt x="20567" y="14685"/>
                  </a:cubicBezTo>
                  <a:cubicBezTo>
                    <a:pt x="20567" y="14536"/>
                    <a:pt x="20571" y="14391"/>
                    <a:pt x="20580" y="14248"/>
                  </a:cubicBezTo>
                  <a:lnTo>
                    <a:pt x="20581" y="14216"/>
                  </a:lnTo>
                  <a:cubicBezTo>
                    <a:pt x="20582" y="14216"/>
                    <a:pt x="20582" y="14216"/>
                    <a:pt x="20582" y="14216"/>
                  </a:cubicBezTo>
                  <a:cubicBezTo>
                    <a:pt x="20661" y="12733"/>
                    <a:pt x="21064" y="11520"/>
                    <a:pt x="21600" y="11077"/>
                  </a:cubicBezTo>
                  <a:close/>
                  <a:moveTo>
                    <a:pt x="19076" y="10878"/>
                  </a:moveTo>
                  <a:lnTo>
                    <a:pt x="19106" y="10886"/>
                  </a:lnTo>
                  <a:cubicBezTo>
                    <a:pt x="19163" y="10889"/>
                    <a:pt x="19220" y="10903"/>
                    <a:pt x="19275" y="10929"/>
                  </a:cubicBezTo>
                  <a:cubicBezTo>
                    <a:pt x="19285" y="10927"/>
                    <a:pt x="19294" y="10931"/>
                    <a:pt x="19304" y="10936"/>
                  </a:cubicBezTo>
                  <a:lnTo>
                    <a:pt x="19304" y="10942"/>
                  </a:lnTo>
                  <a:cubicBezTo>
                    <a:pt x="19940" y="11222"/>
                    <a:pt x="20438" y="12549"/>
                    <a:pt x="20527" y="14216"/>
                  </a:cubicBezTo>
                  <a:cubicBezTo>
                    <a:pt x="20527" y="14216"/>
                    <a:pt x="20527" y="14216"/>
                    <a:pt x="20528" y="14216"/>
                  </a:cubicBezTo>
                  <a:lnTo>
                    <a:pt x="20529" y="14248"/>
                  </a:lnTo>
                  <a:cubicBezTo>
                    <a:pt x="20537" y="14391"/>
                    <a:pt x="20542" y="14536"/>
                    <a:pt x="20542" y="14685"/>
                  </a:cubicBezTo>
                  <a:cubicBezTo>
                    <a:pt x="20544" y="14711"/>
                    <a:pt x="20544" y="14738"/>
                    <a:pt x="20544" y="14765"/>
                  </a:cubicBezTo>
                  <a:cubicBezTo>
                    <a:pt x="20544" y="14783"/>
                    <a:pt x="20544" y="14801"/>
                    <a:pt x="20543" y="14819"/>
                  </a:cubicBezTo>
                  <a:lnTo>
                    <a:pt x="20542" y="14819"/>
                  </a:lnTo>
                  <a:lnTo>
                    <a:pt x="20542" y="14821"/>
                  </a:lnTo>
                  <a:lnTo>
                    <a:pt x="20512" y="14813"/>
                  </a:lnTo>
                  <a:cubicBezTo>
                    <a:pt x="20454" y="14811"/>
                    <a:pt x="20398" y="14797"/>
                    <a:pt x="20343" y="14770"/>
                  </a:cubicBezTo>
                  <a:cubicBezTo>
                    <a:pt x="20333" y="14772"/>
                    <a:pt x="20323" y="14768"/>
                    <a:pt x="20314" y="14763"/>
                  </a:cubicBezTo>
                  <a:lnTo>
                    <a:pt x="20314" y="14758"/>
                  </a:lnTo>
                  <a:cubicBezTo>
                    <a:pt x="19678" y="14477"/>
                    <a:pt x="19180" y="13151"/>
                    <a:pt x="19091" y="11484"/>
                  </a:cubicBezTo>
                  <a:cubicBezTo>
                    <a:pt x="19091" y="11483"/>
                    <a:pt x="19091" y="11483"/>
                    <a:pt x="19090" y="11483"/>
                  </a:cubicBezTo>
                  <a:lnTo>
                    <a:pt x="19089" y="11452"/>
                  </a:lnTo>
                  <a:cubicBezTo>
                    <a:pt x="19080" y="11309"/>
                    <a:pt x="19076" y="11163"/>
                    <a:pt x="19076" y="11015"/>
                  </a:cubicBezTo>
                  <a:cubicBezTo>
                    <a:pt x="19074" y="10988"/>
                    <a:pt x="19074" y="10961"/>
                    <a:pt x="19074" y="10935"/>
                  </a:cubicBezTo>
                  <a:lnTo>
                    <a:pt x="19075" y="10881"/>
                  </a:lnTo>
                  <a:lnTo>
                    <a:pt x="19076" y="10881"/>
                  </a:lnTo>
                  <a:close/>
                  <a:moveTo>
                    <a:pt x="19035" y="10878"/>
                  </a:moveTo>
                  <a:lnTo>
                    <a:pt x="19035" y="10881"/>
                  </a:lnTo>
                  <a:lnTo>
                    <a:pt x="19036" y="10881"/>
                  </a:lnTo>
                  <a:lnTo>
                    <a:pt x="19037" y="10935"/>
                  </a:lnTo>
                  <a:cubicBezTo>
                    <a:pt x="19037" y="10961"/>
                    <a:pt x="19037" y="10988"/>
                    <a:pt x="19035" y="11015"/>
                  </a:cubicBezTo>
                  <a:cubicBezTo>
                    <a:pt x="19035" y="11163"/>
                    <a:pt x="19031" y="11309"/>
                    <a:pt x="19022" y="11452"/>
                  </a:cubicBezTo>
                  <a:lnTo>
                    <a:pt x="19021" y="11483"/>
                  </a:lnTo>
                  <a:cubicBezTo>
                    <a:pt x="19020" y="11483"/>
                    <a:pt x="19020" y="11483"/>
                    <a:pt x="19020" y="11484"/>
                  </a:cubicBezTo>
                  <a:cubicBezTo>
                    <a:pt x="18931" y="13151"/>
                    <a:pt x="18433" y="14477"/>
                    <a:pt x="17797" y="14758"/>
                  </a:cubicBezTo>
                  <a:lnTo>
                    <a:pt x="17797" y="14763"/>
                  </a:lnTo>
                  <a:cubicBezTo>
                    <a:pt x="17787" y="14768"/>
                    <a:pt x="17778" y="14772"/>
                    <a:pt x="17768" y="14770"/>
                  </a:cubicBezTo>
                  <a:cubicBezTo>
                    <a:pt x="17713" y="14797"/>
                    <a:pt x="17656" y="14811"/>
                    <a:pt x="17599" y="14813"/>
                  </a:cubicBezTo>
                  <a:lnTo>
                    <a:pt x="17569" y="14821"/>
                  </a:lnTo>
                  <a:lnTo>
                    <a:pt x="17569" y="14819"/>
                  </a:lnTo>
                  <a:lnTo>
                    <a:pt x="17568" y="14819"/>
                  </a:lnTo>
                  <a:cubicBezTo>
                    <a:pt x="17567" y="14801"/>
                    <a:pt x="17567" y="14783"/>
                    <a:pt x="17567" y="14765"/>
                  </a:cubicBezTo>
                  <a:cubicBezTo>
                    <a:pt x="17567" y="14738"/>
                    <a:pt x="17567" y="14711"/>
                    <a:pt x="17569" y="14685"/>
                  </a:cubicBezTo>
                  <a:cubicBezTo>
                    <a:pt x="17569" y="14536"/>
                    <a:pt x="17573" y="14391"/>
                    <a:pt x="17582" y="14248"/>
                  </a:cubicBezTo>
                  <a:lnTo>
                    <a:pt x="17583" y="14216"/>
                  </a:lnTo>
                  <a:cubicBezTo>
                    <a:pt x="17584" y="14216"/>
                    <a:pt x="17584" y="14216"/>
                    <a:pt x="17584" y="14216"/>
                  </a:cubicBezTo>
                  <a:cubicBezTo>
                    <a:pt x="17673" y="12549"/>
                    <a:pt x="18171" y="11222"/>
                    <a:pt x="18807" y="10942"/>
                  </a:cubicBezTo>
                  <a:lnTo>
                    <a:pt x="18807" y="10936"/>
                  </a:lnTo>
                  <a:cubicBezTo>
                    <a:pt x="18817" y="10931"/>
                    <a:pt x="18826" y="10927"/>
                    <a:pt x="18836" y="10929"/>
                  </a:cubicBezTo>
                  <a:cubicBezTo>
                    <a:pt x="18891" y="10903"/>
                    <a:pt x="18948" y="10889"/>
                    <a:pt x="19005" y="10886"/>
                  </a:cubicBezTo>
                  <a:close/>
                  <a:moveTo>
                    <a:pt x="16078" y="10878"/>
                  </a:moveTo>
                  <a:lnTo>
                    <a:pt x="16108" y="10886"/>
                  </a:lnTo>
                  <a:cubicBezTo>
                    <a:pt x="16165" y="10889"/>
                    <a:pt x="16222" y="10903"/>
                    <a:pt x="16277" y="10929"/>
                  </a:cubicBezTo>
                  <a:cubicBezTo>
                    <a:pt x="16287" y="10927"/>
                    <a:pt x="16296" y="10931"/>
                    <a:pt x="16306" y="10936"/>
                  </a:cubicBezTo>
                  <a:lnTo>
                    <a:pt x="16306" y="10942"/>
                  </a:lnTo>
                  <a:cubicBezTo>
                    <a:pt x="16942" y="11222"/>
                    <a:pt x="17440" y="12549"/>
                    <a:pt x="17529" y="14216"/>
                  </a:cubicBezTo>
                  <a:cubicBezTo>
                    <a:pt x="17529" y="14216"/>
                    <a:pt x="17529" y="14216"/>
                    <a:pt x="17530" y="14216"/>
                  </a:cubicBezTo>
                  <a:lnTo>
                    <a:pt x="17531" y="14248"/>
                  </a:lnTo>
                  <a:cubicBezTo>
                    <a:pt x="17540" y="14391"/>
                    <a:pt x="17544" y="14536"/>
                    <a:pt x="17544" y="14685"/>
                  </a:cubicBezTo>
                  <a:cubicBezTo>
                    <a:pt x="17546" y="14711"/>
                    <a:pt x="17546" y="14738"/>
                    <a:pt x="17546" y="14765"/>
                  </a:cubicBezTo>
                  <a:cubicBezTo>
                    <a:pt x="17546" y="14783"/>
                    <a:pt x="17546" y="14801"/>
                    <a:pt x="17545" y="14819"/>
                  </a:cubicBezTo>
                  <a:lnTo>
                    <a:pt x="17544" y="14819"/>
                  </a:lnTo>
                  <a:lnTo>
                    <a:pt x="17544" y="14821"/>
                  </a:lnTo>
                  <a:lnTo>
                    <a:pt x="17514" y="14813"/>
                  </a:lnTo>
                  <a:cubicBezTo>
                    <a:pt x="17457" y="14811"/>
                    <a:pt x="17400" y="14797"/>
                    <a:pt x="17345" y="14770"/>
                  </a:cubicBezTo>
                  <a:cubicBezTo>
                    <a:pt x="17335" y="14772"/>
                    <a:pt x="17326" y="14768"/>
                    <a:pt x="17316" y="14763"/>
                  </a:cubicBezTo>
                  <a:lnTo>
                    <a:pt x="17316" y="14758"/>
                  </a:lnTo>
                  <a:cubicBezTo>
                    <a:pt x="16680" y="14477"/>
                    <a:pt x="16182" y="13151"/>
                    <a:pt x="16093" y="11484"/>
                  </a:cubicBezTo>
                  <a:cubicBezTo>
                    <a:pt x="16093" y="11483"/>
                    <a:pt x="16093" y="11483"/>
                    <a:pt x="16092" y="11483"/>
                  </a:cubicBezTo>
                  <a:lnTo>
                    <a:pt x="16091" y="11452"/>
                  </a:lnTo>
                  <a:cubicBezTo>
                    <a:pt x="16082" y="11309"/>
                    <a:pt x="16078" y="11163"/>
                    <a:pt x="16078" y="11015"/>
                  </a:cubicBezTo>
                  <a:cubicBezTo>
                    <a:pt x="16076" y="10988"/>
                    <a:pt x="16076" y="10961"/>
                    <a:pt x="16076" y="10935"/>
                  </a:cubicBezTo>
                  <a:lnTo>
                    <a:pt x="16077" y="10881"/>
                  </a:lnTo>
                  <a:lnTo>
                    <a:pt x="16078" y="10881"/>
                  </a:lnTo>
                  <a:close/>
                  <a:moveTo>
                    <a:pt x="16037" y="10878"/>
                  </a:moveTo>
                  <a:lnTo>
                    <a:pt x="16037" y="10881"/>
                  </a:lnTo>
                  <a:lnTo>
                    <a:pt x="16038" y="10881"/>
                  </a:lnTo>
                  <a:lnTo>
                    <a:pt x="16039" y="10935"/>
                  </a:lnTo>
                  <a:cubicBezTo>
                    <a:pt x="16039" y="10961"/>
                    <a:pt x="16039" y="10988"/>
                    <a:pt x="16037" y="11015"/>
                  </a:cubicBezTo>
                  <a:cubicBezTo>
                    <a:pt x="16037" y="11163"/>
                    <a:pt x="16033" y="11309"/>
                    <a:pt x="16024" y="11452"/>
                  </a:cubicBezTo>
                  <a:lnTo>
                    <a:pt x="16023" y="11483"/>
                  </a:lnTo>
                  <a:cubicBezTo>
                    <a:pt x="16022" y="11483"/>
                    <a:pt x="16022" y="11483"/>
                    <a:pt x="16022" y="11484"/>
                  </a:cubicBezTo>
                  <a:cubicBezTo>
                    <a:pt x="15933" y="13151"/>
                    <a:pt x="15435" y="14477"/>
                    <a:pt x="14799" y="14758"/>
                  </a:cubicBezTo>
                  <a:lnTo>
                    <a:pt x="14799" y="14763"/>
                  </a:lnTo>
                  <a:cubicBezTo>
                    <a:pt x="14789" y="14768"/>
                    <a:pt x="14780" y="14772"/>
                    <a:pt x="14770" y="14770"/>
                  </a:cubicBezTo>
                  <a:cubicBezTo>
                    <a:pt x="14715" y="14797"/>
                    <a:pt x="14658" y="14811"/>
                    <a:pt x="14601" y="14813"/>
                  </a:cubicBezTo>
                  <a:lnTo>
                    <a:pt x="14571" y="14821"/>
                  </a:lnTo>
                  <a:lnTo>
                    <a:pt x="14571" y="14819"/>
                  </a:lnTo>
                  <a:lnTo>
                    <a:pt x="14570" y="14819"/>
                  </a:lnTo>
                  <a:cubicBezTo>
                    <a:pt x="14569" y="14801"/>
                    <a:pt x="14569" y="14783"/>
                    <a:pt x="14569" y="14765"/>
                  </a:cubicBezTo>
                  <a:cubicBezTo>
                    <a:pt x="14569" y="14738"/>
                    <a:pt x="14569" y="14711"/>
                    <a:pt x="14571" y="14685"/>
                  </a:cubicBezTo>
                  <a:cubicBezTo>
                    <a:pt x="14571" y="14536"/>
                    <a:pt x="14576" y="14391"/>
                    <a:pt x="14584" y="14248"/>
                  </a:cubicBezTo>
                  <a:lnTo>
                    <a:pt x="14585" y="14216"/>
                  </a:lnTo>
                  <a:cubicBezTo>
                    <a:pt x="14586" y="14216"/>
                    <a:pt x="14586" y="14216"/>
                    <a:pt x="14586" y="14216"/>
                  </a:cubicBezTo>
                  <a:cubicBezTo>
                    <a:pt x="14675" y="12549"/>
                    <a:pt x="15173" y="11222"/>
                    <a:pt x="15809" y="10942"/>
                  </a:cubicBezTo>
                  <a:lnTo>
                    <a:pt x="15809" y="10936"/>
                  </a:lnTo>
                  <a:cubicBezTo>
                    <a:pt x="15819" y="10931"/>
                    <a:pt x="15828" y="10927"/>
                    <a:pt x="15838" y="10929"/>
                  </a:cubicBezTo>
                  <a:cubicBezTo>
                    <a:pt x="15893" y="10903"/>
                    <a:pt x="15950" y="10889"/>
                    <a:pt x="16007" y="10886"/>
                  </a:cubicBezTo>
                  <a:close/>
                  <a:moveTo>
                    <a:pt x="13080" y="10878"/>
                  </a:moveTo>
                  <a:lnTo>
                    <a:pt x="13110" y="10886"/>
                  </a:lnTo>
                  <a:cubicBezTo>
                    <a:pt x="13167" y="10889"/>
                    <a:pt x="13224" y="10903"/>
                    <a:pt x="13279" y="10929"/>
                  </a:cubicBezTo>
                  <a:cubicBezTo>
                    <a:pt x="13289" y="10927"/>
                    <a:pt x="13298" y="10931"/>
                    <a:pt x="13308" y="10936"/>
                  </a:cubicBezTo>
                  <a:lnTo>
                    <a:pt x="13308" y="10942"/>
                  </a:lnTo>
                  <a:cubicBezTo>
                    <a:pt x="13944" y="11222"/>
                    <a:pt x="14442" y="12549"/>
                    <a:pt x="14531" y="14216"/>
                  </a:cubicBezTo>
                  <a:cubicBezTo>
                    <a:pt x="14531" y="14216"/>
                    <a:pt x="14531" y="14216"/>
                    <a:pt x="14532" y="14216"/>
                  </a:cubicBezTo>
                  <a:lnTo>
                    <a:pt x="14533" y="14248"/>
                  </a:lnTo>
                  <a:cubicBezTo>
                    <a:pt x="14542" y="14391"/>
                    <a:pt x="14546" y="14536"/>
                    <a:pt x="14546" y="14685"/>
                  </a:cubicBezTo>
                  <a:cubicBezTo>
                    <a:pt x="14548" y="14711"/>
                    <a:pt x="14548" y="14738"/>
                    <a:pt x="14548" y="14765"/>
                  </a:cubicBezTo>
                  <a:cubicBezTo>
                    <a:pt x="14548" y="14783"/>
                    <a:pt x="14548" y="14801"/>
                    <a:pt x="14547" y="14819"/>
                  </a:cubicBezTo>
                  <a:lnTo>
                    <a:pt x="14546" y="14819"/>
                  </a:lnTo>
                  <a:lnTo>
                    <a:pt x="14546" y="14821"/>
                  </a:lnTo>
                  <a:lnTo>
                    <a:pt x="14516" y="14813"/>
                  </a:lnTo>
                  <a:cubicBezTo>
                    <a:pt x="14459" y="14811"/>
                    <a:pt x="14402" y="14797"/>
                    <a:pt x="14347" y="14770"/>
                  </a:cubicBezTo>
                  <a:cubicBezTo>
                    <a:pt x="14337" y="14772"/>
                    <a:pt x="14328" y="14768"/>
                    <a:pt x="14318" y="14763"/>
                  </a:cubicBezTo>
                  <a:lnTo>
                    <a:pt x="14318" y="14758"/>
                  </a:lnTo>
                  <a:cubicBezTo>
                    <a:pt x="13682" y="14477"/>
                    <a:pt x="13184" y="13151"/>
                    <a:pt x="13095" y="11484"/>
                  </a:cubicBezTo>
                  <a:cubicBezTo>
                    <a:pt x="13095" y="11483"/>
                    <a:pt x="13095" y="11483"/>
                    <a:pt x="13094" y="11483"/>
                  </a:cubicBezTo>
                  <a:lnTo>
                    <a:pt x="13093" y="11452"/>
                  </a:lnTo>
                  <a:cubicBezTo>
                    <a:pt x="13084" y="11309"/>
                    <a:pt x="13080" y="11163"/>
                    <a:pt x="13080" y="11015"/>
                  </a:cubicBezTo>
                  <a:cubicBezTo>
                    <a:pt x="13078" y="10988"/>
                    <a:pt x="13078" y="10961"/>
                    <a:pt x="13078" y="10935"/>
                  </a:cubicBezTo>
                  <a:lnTo>
                    <a:pt x="13079" y="10881"/>
                  </a:lnTo>
                  <a:lnTo>
                    <a:pt x="13080" y="10881"/>
                  </a:lnTo>
                  <a:close/>
                  <a:moveTo>
                    <a:pt x="13039" y="10878"/>
                  </a:moveTo>
                  <a:lnTo>
                    <a:pt x="13040" y="10881"/>
                  </a:lnTo>
                  <a:lnTo>
                    <a:pt x="13040" y="10881"/>
                  </a:lnTo>
                  <a:lnTo>
                    <a:pt x="13041" y="10935"/>
                  </a:lnTo>
                  <a:cubicBezTo>
                    <a:pt x="13041" y="10961"/>
                    <a:pt x="13041" y="10988"/>
                    <a:pt x="13039" y="11015"/>
                  </a:cubicBezTo>
                  <a:cubicBezTo>
                    <a:pt x="13039" y="11163"/>
                    <a:pt x="13035" y="11309"/>
                    <a:pt x="13026" y="11452"/>
                  </a:cubicBezTo>
                  <a:lnTo>
                    <a:pt x="13025" y="11483"/>
                  </a:lnTo>
                  <a:cubicBezTo>
                    <a:pt x="13025" y="11483"/>
                    <a:pt x="13024" y="11483"/>
                    <a:pt x="13024" y="11484"/>
                  </a:cubicBezTo>
                  <a:cubicBezTo>
                    <a:pt x="12935" y="13151"/>
                    <a:pt x="12437" y="14477"/>
                    <a:pt x="11801" y="14758"/>
                  </a:cubicBezTo>
                  <a:lnTo>
                    <a:pt x="11801" y="14763"/>
                  </a:lnTo>
                  <a:cubicBezTo>
                    <a:pt x="11792" y="14768"/>
                    <a:pt x="11782" y="14772"/>
                    <a:pt x="11772" y="14770"/>
                  </a:cubicBezTo>
                  <a:cubicBezTo>
                    <a:pt x="11717" y="14797"/>
                    <a:pt x="11661" y="14811"/>
                    <a:pt x="11603" y="14813"/>
                  </a:cubicBezTo>
                  <a:lnTo>
                    <a:pt x="11573" y="14821"/>
                  </a:lnTo>
                  <a:lnTo>
                    <a:pt x="11573" y="14819"/>
                  </a:lnTo>
                  <a:lnTo>
                    <a:pt x="11572" y="14819"/>
                  </a:lnTo>
                  <a:cubicBezTo>
                    <a:pt x="11571" y="14801"/>
                    <a:pt x="11571" y="14783"/>
                    <a:pt x="11571" y="14765"/>
                  </a:cubicBezTo>
                  <a:cubicBezTo>
                    <a:pt x="11571" y="14738"/>
                    <a:pt x="11571" y="14711"/>
                    <a:pt x="11573" y="14685"/>
                  </a:cubicBezTo>
                  <a:cubicBezTo>
                    <a:pt x="11573" y="14536"/>
                    <a:pt x="11578" y="14391"/>
                    <a:pt x="11587" y="14248"/>
                  </a:cubicBezTo>
                  <a:lnTo>
                    <a:pt x="11588" y="14216"/>
                  </a:lnTo>
                  <a:cubicBezTo>
                    <a:pt x="11588" y="14216"/>
                    <a:pt x="11588" y="14216"/>
                    <a:pt x="11588" y="14216"/>
                  </a:cubicBezTo>
                  <a:cubicBezTo>
                    <a:pt x="11677" y="12549"/>
                    <a:pt x="12175" y="11222"/>
                    <a:pt x="12811" y="10942"/>
                  </a:cubicBezTo>
                  <a:lnTo>
                    <a:pt x="12811" y="10936"/>
                  </a:lnTo>
                  <a:cubicBezTo>
                    <a:pt x="12821" y="10931"/>
                    <a:pt x="12830" y="10927"/>
                    <a:pt x="12840" y="10929"/>
                  </a:cubicBezTo>
                  <a:cubicBezTo>
                    <a:pt x="12895" y="10903"/>
                    <a:pt x="12952" y="10889"/>
                    <a:pt x="13009" y="10886"/>
                  </a:cubicBezTo>
                  <a:close/>
                  <a:moveTo>
                    <a:pt x="10082" y="10878"/>
                  </a:moveTo>
                  <a:lnTo>
                    <a:pt x="10112" y="10886"/>
                  </a:lnTo>
                  <a:cubicBezTo>
                    <a:pt x="10170" y="10889"/>
                    <a:pt x="10226" y="10903"/>
                    <a:pt x="10281" y="10929"/>
                  </a:cubicBezTo>
                  <a:cubicBezTo>
                    <a:pt x="10291" y="10927"/>
                    <a:pt x="10301" y="10931"/>
                    <a:pt x="10310" y="10936"/>
                  </a:cubicBezTo>
                  <a:lnTo>
                    <a:pt x="10310" y="10942"/>
                  </a:lnTo>
                  <a:cubicBezTo>
                    <a:pt x="10946" y="11222"/>
                    <a:pt x="11444" y="12549"/>
                    <a:pt x="11533" y="14216"/>
                  </a:cubicBezTo>
                  <a:cubicBezTo>
                    <a:pt x="11533" y="14216"/>
                    <a:pt x="11534" y="14216"/>
                    <a:pt x="11534" y="14216"/>
                  </a:cubicBezTo>
                  <a:lnTo>
                    <a:pt x="11535" y="14248"/>
                  </a:lnTo>
                  <a:cubicBezTo>
                    <a:pt x="11544" y="14391"/>
                    <a:pt x="11548" y="14536"/>
                    <a:pt x="11548" y="14685"/>
                  </a:cubicBezTo>
                  <a:cubicBezTo>
                    <a:pt x="11550" y="14711"/>
                    <a:pt x="11550" y="14738"/>
                    <a:pt x="11550" y="14765"/>
                  </a:cubicBezTo>
                  <a:cubicBezTo>
                    <a:pt x="11550" y="14783"/>
                    <a:pt x="11550" y="14801"/>
                    <a:pt x="11549" y="14819"/>
                  </a:cubicBezTo>
                  <a:lnTo>
                    <a:pt x="11549" y="14819"/>
                  </a:lnTo>
                  <a:lnTo>
                    <a:pt x="11548" y="14821"/>
                  </a:lnTo>
                  <a:lnTo>
                    <a:pt x="11518" y="14813"/>
                  </a:lnTo>
                  <a:cubicBezTo>
                    <a:pt x="11461" y="14811"/>
                    <a:pt x="11404" y="14797"/>
                    <a:pt x="11349" y="14770"/>
                  </a:cubicBezTo>
                  <a:cubicBezTo>
                    <a:pt x="11339" y="14772"/>
                    <a:pt x="11330" y="14768"/>
                    <a:pt x="11320" y="14763"/>
                  </a:cubicBezTo>
                  <a:lnTo>
                    <a:pt x="11320" y="14758"/>
                  </a:lnTo>
                  <a:cubicBezTo>
                    <a:pt x="10684" y="14477"/>
                    <a:pt x="10186" y="13151"/>
                    <a:pt x="10097" y="11484"/>
                  </a:cubicBezTo>
                  <a:cubicBezTo>
                    <a:pt x="10097" y="11483"/>
                    <a:pt x="10097" y="11483"/>
                    <a:pt x="10097" y="11483"/>
                  </a:cubicBezTo>
                  <a:lnTo>
                    <a:pt x="10096" y="11452"/>
                  </a:lnTo>
                  <a:cubicBezTo>
                    <a:pt x="10087" y="11309"/>
                    <a:pt x="10082" y="11163"/>
                    <a:pt x="10082" y="11015"/>
                  </a:cubicBezTo>
                  <a:cubicBezTo>
                    <a:pt x="10080" y="10988"/>
                    <a:pt x="10080" y="10961"/>
                    <a:pt x="10080" y="10935"/>
                  </a:cubicBezTo>
                  <a:lnTo>
                    <a:pt x="10081" y="10881"/>
                  </a:lnTo>
                  <a:lnTo>
                    <a:pt x="10082" y="10881"/>
                  </a:lnTo>
                  <a:close/>
                  <a:moveTo>
                    <a:pt x="10042" y="10878"/>
                  </a:moveTo>
                  <a:lnTo>
                    <a:pt x="10042" y="10881"/>
                  </a:lnTo>
                  <a:lnTo>
                    <a:pt x="10042" y="10881"/>
                  </a:lnTo>
                  <a:lnTo>
                    <a:pt x="10044" y="10935"/>
                  </a:lnTo>
                  <a:cubicBezTo>
                    <a:pt x="10044" y="10961"/>
                    <a:pt x="10043" y="10988"/>
                    <a:pt x="10041" y="11015"/>
                  </a:cubicBezTo>
                  <a:cubicBezTo>
                    <a:pt x="10041" y="11163"/>
                    <a:pt x="10037" y="11309"/>
                    <a:pt x="10028" y="11452"/>
                  </a:cubicBezTo>
                  <a:lnTo>
                    <a:pt x="10027" y="11483"/>
                  </a:lnTo>
                  <a:cubicBezTo>
                    <a:pt x="10027" y="11483"/>
                    <a:pt x="10026" y="11483"/>
                    <a:pt x="10026" y="11484"/>
                  </a:cubicBezTo>
                  <a:cubicBezTo>
                    <a:pt x="9937" y="13151"/>
                    <a:pt x="9439" y="14477"/>
                    <a:pt x="8803" y="14758"/>
                  </a:cubicBezTo>
                  <a:lnTo>
                    <a:pt x="8803" y="14763"/>
                  </a:lnTo>
                  <a:cubicBezTo>
                    <a:pt x="8794" y="14768"/>
                    <a:pt x="8784" y="14772"/>
                    <a:pt x="8774" y="14770"/>
                  </a:cubicBezTo>
                  <a:cubicBezTo>
                    <a:pt x="8719" y="14797"/>
                    <a:pt x="8663" y="14811"/>
                    <a:pt x="8605" y="14813"/>
                  </a:cubicBezTo>
                  <a:lnTo>
                    <a:pt x="8575" y="14821"/>
                  </a:lnTo>
                  <a:lnTo>
                    <a:pt x="8575" y="14819"/>
                  </a:lnTo>
                  <a:lnTo>
                    <a:pt x="8574" y="14819"/>
                  </a:lnTo>
                  <a:cubicBezTo>
                    <a:pt x="8573" y="14801"/>
                    <a:pt x="8573" y="14783"/>
                    <a:pt x="8573" y="14765"/>
                  </a:cubicBezTo>
                  <a:cubicBezTo>
                    <a:pt x="8573" y="14738"/>
                    <a:pt x="8573" y="14711"/>
                    <a:pt x="8575" y="14685"/>
                  </a:cubicBezTo>
                  <a:cubicBezTo>
                    <a:pt x="8575" y="14536"/>
                    <a:pt x="8580" y="14391"/>
                    <a:pt x="8589" y="14248"/>
                  </a:cubicBezTo>
                  <a:lnTo>
                    <a:pt x="8590" y="14216"/>
                  </a:lnTo>
                  <a:cubicBezTo>
                    <a:pt x="8590" y="14216"/>
                    <a:pt x="8590" y="14216"/>
                    <a:pt x="8590" y="14216"/>
                  </a:cubicBezTo>
                  <a:cubicBezTo>
                    <a:pt x="8680" y="12549"/>
                    <a:pt x="9177" y="11222"/>
                    <a:pt x="9813" y="10942"/>
                  </a:cubicBezTo>
                  <a:lnTo>
                    <a:pt x="9813" y="10936"/>
                  </a:lnTo>
                  <a:cubicBezTo>
                    <a:pt x="9823" y="10931"/>
                    <a:pt x="9832" y="10927"/>
                    <a:pt x="9842" y="10929"/>
                  </a:cubicBezTo>
                  <a:cubicBezTo>
                    <a:pt x="9897" y="10903"/>
                    <a:pt x="9954" y="10889"/>
                    <a:pt x="10011" y="10886"/>
                  </a:cubicBezTo>
                  <a:close/>
                  <a:moveTo>
                    <a:pt x="7084" y="10878"/>
                  </a:moveTo>
                  <a:lnTo>
                    <a:pt x="7114" y="10886"/>
                  </a:lnTo>
                  <a:cubicBezTo>
                    <a:pt x="7172" y="10889"/>
                    <a:pt x="7228" y="10903"/>
                    <a:pt x="7283" y="10929"/>
                  </a:cubicBezTo>
                  <a:cubicBezTo>
                    <a:pt x="7293" y="10927"/>
                    <a:pt x="7303" y="10931"/>
                    <a:pt x="7312" y="10936"/>
                  </a:cubicBezTo>
                  <a:lnTo>
                    <a:pt x="7312" y="10942"/>
                  </a:lnTo>
                  <a:cubicBezTo>
                    <a:pt x="7948" y="11222"/>
                    <a:pt x="8446" y="12549"/>
                    <a:pt x="8535" y="14216"/>
                  </a:cubicBezTo>
                  <a:cubicBezTo>
                    <a:pt x="8535" y="14216"/>
                    <a:pt x="8536" y="14216"/>
                    <a:pt x="8536" y="14216"/>
                  </a:cubicBezTo>
                  <a:lnTo>
                    <a:pt x="8537" y="14248"/>
                  </a:lnTo>
                  <a:cubicBezTo>
                    <a:pt x="8546" y="14391"/>
                    <a:pt x="8550" y="14536"/>
                    <a:pt x="8550" y="14685"/>
                  </a:cubicBezTo>
                  <a:cubicBezTo>
                    <a:pt x="8552" y="14711"/>
                    <a:pt x="8553" y="14738"/>
                    <a:pt x="8553" y="14765"/>
                  </a:cubicBezTo>
                  <a:cubicBezTo>
                    <a:pt x="8553" y="14783"/>
                    <a:pt x="8552" y="14801"/>
                    <a:pt x="8551" y="14819"/>
                  </a:cubicBezTo>
                  <a:lnTo>
                    <a:pt x="8551" y="14819"/>
                  </a:lnTo>
                  <a:lnTo>
                    <a:pt x="8551" y="14821"/>
                  </a:lnTo>
                  <a:lnTo>
                    <a:pt x="8520" y="14813"/>
                  </a:lnTo>
                  <a:cubicBezTo>
                    <a:pt x="8463" y="14811"/>
                    <a:pt x="8406" y="14797"/>
                    <a:pt x="8351" y="14770"/>
                  </a:cubicBezTo>
                  <a:cubicBezTo>
                    <a:pt x="8341" y="14772"/>
                    <a:pt x="8332" y="14768"/>
                    <a:pt x="8322" y="14763"/>
                  </a:cubicBezTo>
                  <a:lnTo>
                    <a:pt x="8322" y="14758"/>
                  </a:lnTo>
                  <a:cubicBezTo>
                    <a:pt x="7686" y="14477"/>
                    <a:pt x="7189" y="13151"/>
                    <a:pt x="7099" y="11484"/>
                  </a:cubicBezTo>
                  <a:cubicBezTo>
                    <a:pt x="7099" y="11483"/>
                    <a:pt x="7099" y="11483"/>
                    <a:pt x="7099" y="11483"/>
                  </a:cubicBezTo>
                  <a:lnTo>
                    <a:pt x="7098" y="11452"/>
                  </a:lnTo>
                  <a:cubicBezTo>
                    <a:pt x="7089" y="11309"/>
                    <a:pt x="7084" y="11163"/>
                    <a:pt x="7084" y="11015"/>
                  </a:cubicBezTo>
                  <a:cubicBezTo>
                    <a:pt x="7082" y="10988"/>
                    <a:pt x="7082" y="10961"/>
                    <a:pt x="7082" y="10935"/>
                  </a:cubicBezTo>
                  <a:lnTo>
                    <a:pt x="7083" y="10881"/>
                  </a:lnTo>
                  <a:lnTo>
                    <a:pt x="7084" y="10881"/>
                  </a:lnTo>
                  <a:close/>
                  <a:moveTo>
                    <a:pt x="7044" y="10878"/>
                  </a:moveTo>
                  <a:lnTo>
                    <a:pt x="7044" y="10881"/>
                  </a:lnTo>
                  <a:lnTo>
                    <a:pt x="7045" y="10881"/>
                  </a:lnTo>
                  <a:lnTo>
                    <a:pt x="7046" y="10935"/>
                  </a:lnTo>
                  <a:cubicBezTo>
                    <a:pt x="7046" y="10961"/>
                    <a:pt x="7046" y="10988"/>
                    <a:pt x="7043" y="11015"/>
                  </a:cubicBezTo>
                  <a:cubicBezTo>
                    <a:pt x="7043" y="11163"/>
                    <a:pt x="7039" y="11309"/>
                    <a:pt x="7030" y="11452"/>
                  </a:cubicBezTo>
                  <a:lnTo>
                    <a:pt x="7029" y="11483"/>
                  </a:lnTo>
                  <a:cubicBezTo>
                    <a:pt x="7029" y="11483"/>
                    <a:pt x="7028" y="11483"/>
                    <a:pt x="7028" y="11484"/>
                  </a:cubicBezTo>
                  <a:cubicBezTo>
                    <a:pt x="6939" y="13151"/>
                    <a:pt x="6441" y="14477"/>
                    <a:pt x="5805" y="14758"/>
                  </a:cubicBezTo>
                  <a:lnTo>
                    <a:pt x="5805" y="14763"/>
                  </a:lnTo>
                  <a:cubicBezTo>
                    <a:pt x="5796" y="14768"/>
                    <a:pt x="5786" y="14772"/>
                    <a:pt x="5776" y="14770"/>
                  </a:cubicBezTo>
                  <a:cubicBezTo>
                    <a:pt x="5721" y="14797"/>
                    <a:pt x="5665" y="14811"/>
                    <a:pt x="5607" y="14813"/>
                  </a:cubicBezTo>
                  <a:lnTo>
                    <a:pt x="5577" y="14821"/>
                  </a:lnTo>
                  <a:lnTo>
                    <a:pt x="5577" y="14819"/>
                  </a:lnTo>
                  <a:lnTo>
                    <a:pt x="5576" y="14819"/>
                  </a:lnTo>
                  <a:cubicBezTo>
                    <a:pt x="5575" y="14801"/>
                    <a:pt x="5575" y="14783"/>
                    <a:pt x="5575" y="14765"/>
                  </a:cubicBezTo>
                  <a:cubicBezTo>
                    <a:pt x="5575" y="14738"/>
                    <a:pt x="5575" y="14711"/>
                    <a:pt x="5578" y="14685"/>
                  </a:cubicBezTo>
                  <a:cubicBezTo>
                    <a:pt x="5577" y="14536"/>
                    <a:pt x="5582" y="14391"/>
                    <a:pt x="5591" y="14248"/>
                  </a:cubicBezTo>
                  <a:lnTo>
                    <a:pt x="5592" y="14216"/>
                  </a:lnTo>
                  <a:cubicBezTo>
                    <a:pt x="5592" y="14216"/>
                    <a:pt x="5592" y="14216"/>
                    <a:pt x="5593" y="14216"/>
                  </a:cubicBezTo>
                  <a:cubicBezTo>
                    <a:pt x="5682" y="12549"/>
                    <a:pt x="6180" y="11222"/>
                    <a:pt x="6815" y="10942"/>
                  </a:cubicBezTo>
                  <a:lnTo>
                    <a:pt x="6816" y="10936"/>
                  </a:lnTo>
                  <a:cubicBezTo>
                    <a:pt x="6825" y="10931"/>
                    <a:pt x="6834" y="10927"/>
                    <a:pt x="6844" y="10929"/>
                  </a:cubicBezTo>
                  <a:cubicBezTo>
                    <a:pt x="6900" y="10903"/>
                    <a:pt x="6956" y="10889"/>
                    <a:pt x="7013" y="10886"/>
                  </a:cubicBezTo>
                  <a:close/>
                  <a:moveTo>
                    <a:pt x="4086" y="10878"/>
                  </a:moveTo>
                  <a:lnTo>
                    <a:pt x="4116" y="10886"/>
                  </a:lnTo>
                  <a:cubicBezTo>
                    <a:pt x="4174" y="10889"/>
                    <a:pt x="4230" y="10903"/>
                    <a:pt x="4285" y="10929"/>
                  </a:cubicBezTo>
                  <a:cubicBezTo>
                    <a:pt x="4295" y="10927"/>
                    <a:pt x="4305" y="10931"/>
                    <a:pt x="4314" y="10936"/>
                  </a:cubicBezTo>
                  <a:lnTo>
                    <a:pt x="4314" y="10942"/>
                  </a:lnTo>
                  <a:cubicBezTo>
                    <a:pt x="4950" y="11222"/>
                    <a:pt x="5448" y="12549"/>
                    <a:pt x="5537" y="14216"/>
                  </a:cubicBezTo>
                  <a:cubicBezTo>
                    <a:pt x="5537" y="14216"/>
                    <a:pt x="5538" y="14216"/>
                    <a:pt x="5538" y="14216"/>
                  </a:cubicBezTo>
                  <a:lnTo>
                    <a:pt x="5539" y="14248"/>
                  </a:lnTo>
                  <a:cubicBezTo>
                    <a:pt x="5548" y="14391"/>
                    <a:pt x="5552" y="14536"/>
                    <a:pt x="5552" y="14685"/>
                  </a:cubicBezTo>
                  <a:cubicBezTo>
                    <a:pt x="5555" y="14711"/>
                    <a:pt x="5555" y="14738"/>
                    <a:pt x="5555" y="14765"/>
                  </a:cubicBezTo>
                  <a:cubicBezTo>
                    <a:pt x="5555" y="14783"/>
                    <a:pt x="5555" y="14801"/>
                    <a:pt x="5554" y="14819"/>
                  </a:cubicBezTo>
                  <a:lnTo>
                    <a:pt x="5553" y="14819"/>
                  </a:lnTo>
                  <a:lnTo>
                    <a:pt x="5553" y="14821"/>
                  </a:lnTo>
                  <a:lnTo>
                    <a:pt x="5522" y="14813"/>
                  </a:lnTo>
                  <a:cubicBezTo>
                    <a:pt x="5465" y="14811"/>
                    <a:pt x="5408" y="14797"/>
                    <a:pt x="5353" y="14770"/>
                  </a:cubicBezTo>
                  <a:cubicBezTo>
                    <a:pt x="5343" y="14772"/>
                    <a:pt x="5334" y="14768"/>
                    <a:pt x="5325" y="14763"/>
                  </a:cubicBezTo>
                  <a:lnTo>
                    <a:pt x="5324" y="14758"/>
                  </a:lnTo>
                  <a:cubicBezTo>
                    <a:pt x="4689" y="14477"/>
                    <a:pt x="4191" y="13151"/>
                    <a:pt x="4102" y="11484"/>
                  </a:cubicBezTo>
                  <a:cubicBezTo>
                    <a:pt x="4101" y="11483"/>
                    <a:pt x="4101" y="11483"/>
                    <a:pt x="4101" y="11483"/>
                  </a:cubicBezTo>
                  <a:lnTo>
                    <a:pt x="4100" y="11452"/>
                  </a:lnTo>
                  <a:cubicBezTo>
                    <a:pt x="4091" y="11309"/>
                    <a:pt x="4086" y="11163"/>
                    <a:pt x="4087" y="11015"/>
                  </a:cubicBezTo>
                  <a:cubicBezTo>
                    <a:pt x="4084" y="10988"/>
                    <a:pt x="4084" y="10961"/>
                    <a:pt x="4084" y="10935"/>
                  </a:cubicBezTo>
                  <a:lnTo>
                    <a:pt x="4085" y="10881"/>
                  </a:lnTo>
                  <a:lnTo>
                    <a:pt x="4086" y="10881"/>
                  </a:lnTo>
                  <a:close/>
                  <a:moveTo>
                    <a:pt x="4046" y="10878"/>
                  </a:moveTo>
                  <a:lnTo>
                    <a:pt x="4046" y="10881"/>
                  </a:lnTo>
                  <a:lnTo>
                    <a:pt x="4047" y="10881"/>
                  </a:lnTo>
                  <a:lnTo>
                    <a:pt x="4048" y="10935"/>
                  </a:lnTo>
                  <a:cubicBezTo>
                    <a:pt x="4048" y="10961"/>
                    <a:pt x="4048" y="10988"/>
                    <a:pt x="4045" y="11015"/>
                  </a:cubicBezTo>
                  <a:cubicBezTo>
                    <a:pt x="4045" y="11163"/>
                    <a:pt x="4041" y="11309"/>
                    <a:pt x="4032" y="11452"/>
                  </a:cubicBezTo>
                  <a:lnTo>
                    <a:pt x="4031" y="11483"/>
                  </a:lnTo>
                  <a:cubicBezTo>
                    <a:pt x="4031" y="11483"/>
                    <a:pt x="4031" y="11483"/>
                    <a:pt x="4030" y="11484"/>
                  </a:cubicBezTo>
                  <a:cubicBezTo>
                    <a:pt x="3941" y="13151"/>
                    <a:pt x="3443" y="14477"/>
                    <a:pt x="2807" y="14758"/>
                  </a:cubicBezTo>
                  <a:lnTo>
                    <a:pt x="2807" y="14763"/>
                  </a:lnTo>
                  <a:cubicBezTo>
                    <a:pt x="2798" y="14768"/>
                    <a:pt x="2788" y="14772"/>
                    <a:pt x="2779" y="14770"/>
                  </a:cubicBezTo>
                  <a:cubicBezTo>
                    <a:pt x="2723" y="14797"/>
                    <a:pt x="2667" y="14811"/>
                    <a:pt x="2609" y="14813"/>
                  </a:cubicBezTo>
                  <a:lnTo>
                    <a:pt x="2579" y="14821"/>
                  </a:lnTo>
                  <a:lnTo>
                    <a:pt x="2579" y="14819"/>
                  </a:lnTo>
                  <a:lnTo>
                    <a:pt x="2578" y="14819"/>
                  </a:lnTo>
                  <a:cubicBezTo>
                    <a:pt x="2577" y="14801"/>
                    <a:pt x="2577" y="14783"/>
                    <a:pt x="2577" y="14765"/>
                  </a:cubicBezTo>
                  <a:cubicBezTo>
                    <a:pt x="2577" y="14738"/>
                    <a:pt x="2577" y="14711"/>
                    <a:pt x="2580" y="14685"/>
                  </a:cubicBezTo>
                  <a:cubicBezTo>
                    <a:pt x="2580" y="14536"/>
                    <a:pt x="2584" y="14391"/>
                    <a:pt x="2593" y="14248"/>
                  </a:cubicBezTo>
                  <a:lnTo>
                    <a:pt x="2594" y="14216"/>
                  </a:lnTo>
                  <a:cubicBezTo>
                    <a:pt x="2594" y="14216"/>
                    <a:pt x="2594" y="14216"/>
                    <a:pt x="2595" y="14216"/>
                  </a:cubicBezTo>
                  <a:cubicBezTo>
                    <a:pt x="2684" y="12549"/>
                    <a:pt x="3182" y="11222"/>
                    <a:pt x="3817" y="10942"/>
                  </a:cubicBezTo>
                  <a:lnTo>
                    <a:pt x="3818" y="10936"/>
                  </a:lnTo>
                  <a:cubicBezTo>
                    <a:pt x="3827" y="10931"/>
                    <a:pt x="3836" y="10927"/>
                    <a:pt x="3846" y="10929"/>
                  </a:cubicBezTo>
                  <a:cubicBezTo>
                    <a:pt x="3902" y="10903"/>
                    <a:pt x="3958" y="10889"/>
                    <a:pt x="4015" y="10886"/>
                  </a:cubicBezTo>
                  <a:close/>
                  <a:moveTo>
                    <a:pt x="1088" y="10878"/>
                  </a:moveTo>
                  <a:lnTo>
                    <a:pt x="1118" y="10886"/>
                  </a:lnTo>
                  <a:cubicBezTo>
                    <a:pt x="1176" y="10889"/>
                    <a:pt x="1232" y="10903"/>
                    <a:pt x="1288" y="10929"/>
                  </a:cubicBezTo>
                  <a:cubicBezTo>
                    <a:pt x="1297" y="10927"/>
                    <a:pt x="1307" y="10931"/>
                    <a:pt x="1316" y="10936"/>
                  </a:cubicBezTo>
                  <a:lnTo>
                    <a:pt x="1316" y="10942"/>
                  </a:lnTo>
                  <a:cubicBezTo>
                    <a:pt x="1952" y="11222"/>
                    <a:pt x="2450" y="12549"/>
                    <a:pt x="2539" y="14216"/>
                  </a:cubicBezTo>
                  <a:cubicBezTo>
                    <a:pt x="2540" y="14216"/>
                    <a:pt x="2540" y="14216"/>
                    <a:pt x="2540" y="14216"/>
                  </a:cubicBezTo>
                  <a:lnTo>
                    <a:pt x="2541" y="14248"/>
                  </a:lnTo>
                  <a:cubicBezTo>
                    <a:pt x="2550" y="14391"/>
                    <a:pt x="2554" y="14536"/>
                    <a:pt x="2554" y="14685"/>
                  </a:cubicBezTo>
                  <a:cubicBezTo>
                    <a:pt x="2557" y="14711"/>
                    <a:pt x="2557" y="14738"/>
                    <a:pt x="2557" y="14765"/>
                  </a:cubicBezTo>
                  <a:cubicBezTo>
                    <a:pt x="2557" y="14783"/>
                    <a:pt x="2557" y="14801"/>
                    <a:pt x="2556" y="14819"/>
                  </a:cubicBezTo>
                  <a:lnTo>
                    <a:pt x="2555" y="14819"/>
                  </a:lnTo>
                  <a:lnTo>
                    <a:pt x="2555" y="14821"/>
                  </a:lnTo>
                  <a:lnTo>
                    <a:pt x="2524" y="14813"/>
                  </a:lnTo>
                  <a:cubicBezTo>
                    <a:pt x="2467" y="14811"/>
                    <a:pt x="2411" y="14797"/>
                    <a:pt x="2355" y="14770"/>
                  </a:cubicBezTo>
                  <a:cubicBezTo>
                    <a:pt x="2345" y="14772"/>
                    <a:pt x="2336" y="14768"/>
                    <a:pt x="2327" y="14763"/>
                  </a:cubicBezTo>
                  <a:lnTo>
                    <a:pt x="2326" y="14758"/>
                  </a:lnTo>
                  <a:cubicBezTo>
                    <a:pt x="1691" y="14477"/>
                    <a:pt x="1193" y="13151"/>
                    <a:pt x="1104" y="11484"/>
                  </a:cubicBezTo>
                  <a:cubicBezTo>
                    <a:pt x="1103" y="11483"/>
                    <a:pt x="1103" y="11483"/>
                    <a:pt x="1103" y="11483"/>
                  </a:cubicBezTo>
                  <a:lnTo>
                    <a:pt x="1102" y="11452"/>
                  </a:lnTo>
                  <a:cubicBezTo>
                    <a:pt x="1093" y="11309"/>
                    <a:pt x="1089" y="11163"/>
                    <a:pt x="1089" y="11015"/>
                  </a:cubicBezTo>
                  <a:cubicBezTo>
                    <a:pt x="1086" y="10988"/>
                    <a:pt x="1086" y="10961"/>
                    <a:pt x="1086" y="10935"/>
                  </a:cubicBezTo>
                  <a:lnTo>
                    <a:pt x="1087" y="10881"/>
                  </a:lnTo>
                  <a:lnTo>
                    <a:pt x="1088" y="10881"/>
                  </a:lnTo>
                  <a:close/>
                  <a:moveTo>
                    <a:pt x="1048" y="10878"/>
                  </a:moveTo>
                  <a:lnTo>
                    <a:pt x="1048" y="10881"/>
                  </a:lnTo>
                  <a:lnTo>
                    <a:pt x="1049" y="10881"/>
                  </a:lnTo>
                  <a:lnTo>
                    <a:pt x="1050" y="10935"/>
                  </a:lnTo>
                  <a:cubicBezTo>
                    <a:pt x="1050" y="10961"/>
                    <a:pt x="1050" y="10988"/>
                    <a:pt x="1047" y="11015"/>
                  </a:cubicBezTo>
                  <a:cubicBezTo>
                    <a:pt x="1047" y="11163"/>
                    <a:pt x="1043" y="11309"/>
                    <a:pt x="1034" y="11452"/>
                  </a:cubicBezTo>
                  <a:lnTo>
                    <a:pt x="1033" y="11483"/>
                  </a:lnTo>
                  <a:cubicBezTo>
                    <a:pt x="1033" y="11483"/>
                    <a:pt x="1033" y="11483"/>
                    <a:pt x="1032" y="11484"/>
                  </a:cubicBezTo>
                  <a:cubicBezTo>
                    <a:pt x="952" y="12979"/>
                    <a:pt x="543" y="14201"/>
                    <a:pt x="0" y="14632"/>
                  </a:cubicBezTo>
                  <a:lnTo>
                    <a:pt x="0" y="14007"/>
                  </a:lnTo>
                  <a:cubicBezTo>
                    <a:pt x="406" y="13615"/>
                    <a:pt x="713" y="12692"/>
                    <a:pt x="796" y="11563"/>
                  </a:cubicBezTo>
                  <a:cubicBezTo>
                    <a:pt x="459" y="11756"/>
                    <a:pt x="173" y="12300"/>
                    <a:pt x="0" y="13046"/>
                  </a:cubicBezTo>
                  <a:lnTo>
                    <a:pt x="0" y="12069"/>
                  </a:lnTo>
                  <a:cubicBezTo>
                    <a:pt x="215" y="11488"/>
                    <a:pt x="500" y="11083"/>
                    <a:pt x="820" y="10942"/>
                  </a:cubicBezTo>
                  <a:lnTo>
                    <a:pt x="820" y="10936"/>
                  </a:lnTo>
                  <a:cubicBezTo>
                    <a:pt x="829" y="10931"/>
                    <a:pt x="839" y="10927"/>
                    <a:pt x="848" y="10929"/>
                  </a:cubicBezTo>
                  <a:cubicBezTo>
                    <a:pt x="904" y="10903"/>
                    <a:pt x="960" y="10889"/>
                    <a:pt x="1018" y="10886"/>
                  </a:cubicBezTo>
                  <a:close/>
                  <a:moveTo>
                    <a:pt x="20290" y="7597"/>
                  </a:moveTo>
                  <a:cubicBezTo>
                    <a:pt x="19803" y="7874"/>
                    <a:pt x="19422" y="8881"/>
                    <a:pt x="19328" y="10151"/>
                  </a:cubicBezTo>
                  <a:cubicBezTo>
                    <a:pt x="19815" y="9874"/>
                    <a:pt x="20196" y="8867"/>
                    <a:pt x="20290" y="7597"/>
                  </a:cubicBezTo>
                  <a:close/>
                  <a:moveTo>
                    <a:pt x="17821" y="7597"/>
                  </a:moveTo>
                  <a:cubicBezTo>
                    <a:pt x="17915" y="8867"/>
                    <a:pt x="18296" y="9874"/>
                    <a:pt x="18783" y="10151"/>
                  </a:cubicBezTo>
                  <a:cubicBezTo>
                    <a:pt x="18689" y="8881"/>
                    <a:pt x="18308" y="7874"/>
                    <a:pt x="17821" y="7597"/>
                  </a:cubicBezTo>
                  <a:close/>
                  <a:moveTo>
                    <a:pt x="17292" y="7597"/>
                  </a:moveTo>
                  <a:cubicBezTo>
                    <a:pt x="16805" y="7874"/>
                    <a:pt x="16424" y="8881"/>
                    <a:pt x="16330" y="10151"/>
                  </a:cubicBezTo>
                  <a:cubicBezTo>
                    <a:pt x="16817" y="9874"/>
                    <a:pt x="17198" y="8867"/>
                    <a:pt x="17292" y="7597"/>
                  </a:cubicBezTo>
                  <a:close/>
                  <a:moveTo>
                    <a:pt x="14823" y="7597"/>
                  </a:moveTo>
                  <a:cubicBezTo>
                    <a:pt x="14917" y="8867"/>
                    <a:pt x="15298" y="9874"/>
                    <a:pt x="15785" y="10151"/>
                  </a:cubicBezTo>
                  <a:cubicBezTo>
                    <a:pt x="15691" y="8881"/>
                    <a:pt x="15310" y="7874"/>
                    <a:pt x="14823" y="7597"/>
                  </a:cubicBezTo>
                  <a:close/>
                  <a:moveTo>
                    <a:pt x="14294" y="7597"/>
                  </a:moveTo>
                  <a:cubicBezTo>
                    <a:pt x="13807" y="7874"/>
                    <a:pt x="13426" y="8881"/>
                    <a:pt x="13332" y="10151"/>
                  </a:cubicBezTo>
                  <a:cubicBezTo>
                    <a:pt x="13819" y="9874"/>
                    <a:pt x="14200" y="8867"/>
                    <a:pt x="14294" y="7597"/>
                  </a:cubicBezTo>
                  <a:close/>
                  <a:moveTo>
                    <a:pt x="11825" y="7597"/>
                  </a:moveTo>
                  <a:cubicBezTo>
                    <a:pt x="11919" y="8867"/>
                    <a:pt x="12300" y="9874"/>
                    <a:pt x="12787" y="10151"/>
                  </a:cubicBezTo>
                  <a:cubicBezTo>
                    <a:pt x="12693" y="8881"/>
                    <a:pt x="12312" y="7874"/>
                    <a:pt x="11825" y="7597"/>
                  </a:cubicBezTo>
                  <a:close/>
                  <a:moveTo>
                    <a:pt x="11296" y="7597"/>
                  </a:moveTo>
                  <a:cubicBezTo>
                    <a:pt x="10809" y="7874"/>
                    <a:pt x="10428" y="8881"/>
                    <a:pt x="10334" y="10151"/>
                  </a:cubicBezTo>
                  <a:cubicBezTo>
                    <a:pt x="10821" y="9874"/>
                    <a:pt x="11202" y="8867"/>
                    <a:pt x="11296" y="7597"/>
                  </a:cubicBezTo>
                  <a:close/>
                  <a:moveTo>
                    <a:pt x="8827" y="7597"/>
                  </a:moveTo>
                  <a:cubicBezTo>
                    <a:pt x="8921" y="8867"/>
                    <a:pt x="9302" y="9874"/>
                    <a:pt x="9790" y="10151"/>
                  </a:cubicBezTo>
                  <a:cubicBezTo>
                    <a:pt x="9695" y="8881"/>
                    <a:pt x="9315" y="7874"/>
                    <a:pt x="8827" y="7597"/>
                  </a:cubicBezTo>
                  <a:close/>
                  <a:moveTo>
                    <a:pt x="8299" y="7597"/>
                  </a:moveTo>
                  <a:cubicBezTo>
                    <a:pt x="7811" y="7874"/>
                    <a:pt x="7430" y="8881"/>
                    <a:pt x="7336" y="10151"/>
                  </a:cubicBezTo>
                  <a:cubicBezTo>
                    <a:pt x="7824" y="9874"/>
                    <a:pt x="8204" y="8867"/>
                    <a:pt x="8299" y="7597"/>
                  </a:cubicBezTo>
                  <a:close/>
                  <a:moveTo>
                    <a:pt x="5829" y="7597"/>
                  </a:moveTo>
                  <a:cubicBezTo>
                    <a:pt x="5923" y="8867"/>
                    <a:pt x="6304" y="9874"/>
                    <a:pt x="6792" y="10151"/>
                  </a:cubicBezTo>
                  <a:cubicBezTo>
                    <a:pt x="6697" y="8881"/>
                    <a:pt x="6317" y="7874"/>
                    <a:pt x="5829" y="7597"/>
                  </a:cubicBezTo>
                  <a:close/>
                  <a:moveTo>
                    <a:pt x="5301" y="7597"/>
                  </a:moveTo>
                  <a:cubicBezTo>
                    <a:pt x="4813" y="7874"/>
                    <a:pt x="4432" y="8881"/>
                    <a:pt x="4338" y="10151"/>
                  </a:cubicBezTo>
                  <a:cubicBezTo>
                    <a:pt x="4826" y="9874"/>
                    <a:pt x="5206" y="8867"/>
                    <a:pt x="5301" y="7597"/>
                  </a:cubicBezTo>
                  <a:close/>
                  <a:moveTo>
                    <a:pt x="2831" y="7597"/>
                  </a:moveTo>
                  <a:cubicBezTo>
                    <a:pt x="2926" y="8867"/>
                    <a:pt x="3306" y="9874"/>
                    <a:pt x="3794" y="10151"/>
                  </a:cubicBezTo>
                  <a:cubicBezTo>
                    <a:pt x="3699" y="8881"/>
                    <a:pt x="3319" y="7874"/>
                    <a:pt x="2831" y="7597"/>
                  </a:cubicBezTo>
                  <a:close/>
                  <a:moveTo>
                    <a:pt x="2303" y="7597"/>
                  </a:moveTo>
                  <a:cubicBezTo>
                    <a:pt x="1815" y="7874"/>
                    <a:pt x="1435" y="8881"/>
                    <a:pt x="1340" y="10151"/>
                  </a:cubicBezTo>
                  <a:cubicBezTo>
                    <a:pt x="1828" y="9874"/>
                    <a:pt x="2208" y="8867"/>
                    <a:pt x="2303" y="7597"/>
                  </a:cubicBezTo>
                  <a:close/>
                  <a:moveTo>
                    <a:pt x="0" y="7106"/>
                  </a:moveTo>
                  <a:cubicBezTo>
                    <a:pt x="543" y="7533"/>
                    <a:pt x="952" y="8745"/>
                    <a:pt x="1032" y="10230"/>
                  </a:cubicBezTo>
                  <a:cubicBezTo>
                    <a:pt x="1033" y="10230"/>
                    <a:pt x="1033" y="10230"/>
                    <a:pt x="1033" y="10230"/>
                  </a:cubicBezTo>
                  <a:lnTo>
                    <a:pt x="1034" y="10261"/>
                  </a:lnTo>
                  <a:cubicBezTo>
                    <a:pt x="1043" y="10403"/>
                    <a:pt x="1047" y="10548"/>
                    <a:pt x="1047" y="10695"/>
                  </a:cubicBezTo>
                  <a:cubicBezTo>
                    <a:pt x="1050" y="10721"/>
                    <a:pt x="1050" y="10748"/>
                    <a:pt x="1050" y="10774"/>
                  </a:cubicBezTo>
                  <a:cubicBezTo>
                    <a:pt x="1050" y="10792"/>
                    <a:pt x="1050" y="10810"/>
                    <a:pt x="1049" y="10828"/>
                  </a:cubicBezTo>
                  <a:lnTo>
                    <a:pt x="1048" y="10828"/>
                  </a:lnTo>
                  <a:lnTo>
                    <a:pt x="1048" y="10830"/>
                  </a:lnTo>
                  <a:lnTo>
                    <a:pt x="1018" y="10822"/>
                  </a:lnTo>
                  <a:cubicBezTo>
                    <a:pt x="960" y="10820"/>
                    <a:pt x="904" y="10806"/>
                    <a:pt x="848" y="10780"/>
                  </a:cubicBezTo>
                  <a:cubicBezTo>
                    <a:pt x="839" y="10782"/>
                    <a:pt x="829" y="10777"/>
                    <a:pt x="820" y="10773"/>
                  </a:cubicBezTo>
                  <a:lnTo>
                    <a:pt x="820" y="10767"/>
                  </a:lnTo>
                  <a:cubicBezTo>
                    <a:pt x="500" y="10627"/>
                    <a:pt x="215" y="10225"/>
                    <a:pt x="0" y="9649"/>
                  </a:cubicBezTo>
                  <a:lnTo>
                    <a:pt x="0" y="8680"/>
                  </a:lnTo>
                  <a:cubicBezTo>
                    <a:pt x="173" y="9419"/>
                    <a:pt x="459" y="9959"/>
                    <a:pt x="796" y="10151"/>
                  </a:cubicBezTo>
                  <a:cubicBezTo>
                    <a:pt x="713" y="9030"/>
                    <a:pt x="406" y="8114"/>
                    <a:pt x="0" y="7726"/>
                  </a:cubicBezTo>
                  <a:close/>
                  <a:moveTo>
                    <a:pt x="20567" y="6918"/>
                  </a:moveTo>
                  <a:lnTo>
                    <a:pt x="20597" y="6926"/>
                  </a:lnTo>
                  <a:cubicBezTo>
                    <a:pt x="20654" y="6928"/>
                    <a:pt x="20711" y="6942"/>
                    <a:pt x="20766" y="6968"/>
                  </a:cubicBezTo>
                  <a:cubicBezTo>
                    <a:pt x="20776" y="6967"/>
                    <a:pt x="20785" y="6971"/>
                    <a:pt x="20795" y="6976"/>
                  </a:cubicBezTo>
                  <a:lnTo>
                    <a:pt x="20795" y="6981"/>
                  </a:lnTo>
                  <a:cubicBezTo>
                    <a:pt x="21108" y="7118"/>
                    <a:pt x="21387" y="7506"/>
                    <a:pt x="21600" y="8064"/>
                  </a:cubicBezTo>
                  <a:lnTo>
                    <a:pt x="21600" y="9009"/>
                  </a:lnTo>
                  <a:cubicBezTo>
                    <a:pt x="21426" y="8300"/>
                    <a:pt x="21146" y="7784"/>
                    <a:pt x="20819" y="7597"/>
                  </a:cubicBezTo>
                  <a:cubicBezTo>
                    <a:pt x="20901" y="8705"/>
                    <a:pt x="21201" y="9612"/>
                    <a:pt x="21600" y="10009"/>
                  </a:cubicBezTo>
                  <a:lnTo>
                    <a:pt x="21600" y="10633"/>
                  </a:lnTo>
                  <a:cubicBezTo>
                    <a:pt x="21064" y="10194"/>
                    <a:pt x="20661" y="8990"/>
                    <a:pt x="20582" y="7519"/>
                  </a:cubicBezTo>
                  <a:cubicBezTo>
                    <a:pt x="20582" y="7519"/>
                    <a:pt x="20582" y="7519"/>
                    <a:pt x="20581" y="7519"/>
                  </a:cubicBezTo>
                  <a:lnTo>
                    <a:pt x="20580" y="7487"/>
                  </a:lnTo>
                  <a:cubicBezTo>
                    <a:pt x="20571" y="7345"/>
                    <a:pt x="20567" y="7201"/>
                    <a:pt x="20567" y="7054"/>
                  </a:cubicBezTo>
                  <a:cubicBezTo>
                    <a:pt x="20565" y="7027"/>
                    <a:pt x="20565" y="7001"/>
                    <a:pt x="20565" y="6974"/>
                  </a:cubicBezTo>
                  <a:lnTo>
                    <a:pt x="20566" y="6921"/>
                  </a:lnTo>
                  <a:lnTo>
                    <a:pt x="20567" y="6921"/>
                  </a:lnTo>
                  <a:close/>
                  <a:moveTo>
                    <a:pt x="20542" y="6918"/>
                  </a:moveTo>
                  <a:lnTo>
                    <a:pt x="20542" y="6921"/>
                  </a:lnTo>
                  <a:lnTo>
                    <a:pt x="20543" y="6921"/>
                  </a:lnTo>
                  <a:lnTo>
                    <a:pt x="20544" y="6974"/>
                  </a:lnTo>
                  <a:cubicBezTo>
                    <a:pt x="20544" y="7001"/>
                    <a:pt x="20544" y="7027"/>
                    <a:pt x="20542" y="7054"/>
                  </a:cubicBezTo>
                  <a:cubicBezTo>
                    <a:pt x="20542" y="7201"/>
                    <a:pt x="20537" y="7345"/>
                    <a:pt x="20528" y="7487"/>
                  </a:cubicBezTo>
                  <a:lnTo>
                    <a:pt x="20528" y="7519"/>
                  </a:lnTo>
                  <a:cubicBezTo>
                    <a:pt x="20527" y="7519"/>
                    <a:pt x="20527" y="7519"/>
                    <a:pt x="20527" y="7519"/>
                  </a:cubicBezTo>
                  <a:cubicBezTo>
                    <a:pt x="20438" y="9173"/>
                    <a:pt x="19940" y="10489"/>
                    <a:pt x="19304" y="10767"/>
                  </a:cubicBezTo>
                  <a:lnTo>
                    <a:pt x="19304" y="10773"/>
                  </a:lnTo>
                  <a:cubicBezTo>
                    <a:pt x="19294" y="10777"/>
                    <a:pt x="19285" y="10782"/>
                    <a:pt x="19275" y="10780"/>
                  </a:cubicBezTo>
                  <a:cubicBezTo>
                    <a:pt x="19220" y="10806"/>
                    <a:pt x="19163" y="10820"/>
                    <a:pt x="19106" y="10822"/>
                  </a:cubicBezTo>
                  <a:lnTo>
                    <a:pt x="19076" y="10830"/>
                  </a:lnTo>
                  <a:lnTo>
                    <a:pt x="19076" y="10828"/>
                  </a:lnTo>
                  <a:lnTo>
                    <a:pt x="19075" y="10828"/>
                  </a:lnTo>
                  <a:cubicBezTo>
                    <a:pt x="19074" y="10810"/>
                    <a:pt x="19074" y="10792"/>
                    <a:pt x="19074" y="10774"/>
                  </a:cubicBezTo>
                  <a:cubicBezTo>
                    <a:pt x="19074" y="10748"/>
                    <a:pt x="19074" y="10721"/>
                    <a:pt x="19076" y="10695"/>
                  </a:cubicBezTo>
                  <a:cubicBezTo>
                    <a:pt x="19076" y="10548"/>
                    <a:pt x="19080" y="10403"/>
                    <a:pt x="19089" y="10261"/>
                  </a:cubicBezTo>
                  <a:lnTo>
                    <a:pt x="19090" y="10230"/>
                  </a:lnTo>
                  <a:cubicBezTo>
                    <a:pt x="19091" y="10230"/>
                    <a:pt x="19091" y="10230"/>
                    <a:pt x="19091" y="10230"/>
                  </a:cubicBezTo>
                  <a:cubicBezTo>
                    <a:pt x="19180" y="8576"/>
                    <a:pt x="19678" y="7260"/>
                    <a:pt x="20314" y="6981"/>
                  </a:cubicBezTo>
                  <a:lnTo>
                    <a:pt x="20314" y="6976"/>
                  </a:lnTo>
                  <a:cubicBezTo>
                    <a:pt x="20323" y="6971"/>
                    <a:pt x="20333" y="6967"/>
                    <a:pt x="20343" y="6968"/>
                  </a:cubicBezTo>
                  <a:cubicBezTo>
                    <a:pt x="20398" y="6942"/>
                    <a:pt x="20455" y="6928"/>
                    <a:pt x="20512" y="6926"/>
                  </a:cubicBezTo>
                  <a:close/>
                  <a:moveTo>
                    <a:pt x="17569" y="6918"/>
                  </a:moveTo>
                  <a:lnTo>
                    <a:pt x="17599" y="6926"/>
                  </a:lnTo>
                  <a:cubicBezTo>
                    <a:pt x="17656" y="6928"/>
                    <a:pt x="17713" y="6942"/>
                    <a:pt x="17768" y="6968"/>
                  </a:cubicBezTo>
                  <a:cubicBezTo>
                    <a:pt x="17778" y="6967"/>
                    <a:pt x="17787" y="6971"/>
                    <a:pt x="17797" y="6976"/>
                  </a:cubicBezTo>
                  <a:lnTo>
                    <a:pt x="17797" y="6981"/>
                  </a:lnTo>
                  <a:cubicBezTo>
                    <a:pt x="18433" y="7260"/>
                    <a:pt x="18931" y="8576"/>
                    <a:pt x="19020" y="10230"/>
                  </a:cubicBezTo>
                  <a:cubicBezTo>
                    <a:pt x="19020" y="10230"/>
                    <a:pt x="19020" y="10230"/>
                    <a:pt x="19021" y="10230"/>
                  </a:cubicBezTo>
                  <a:lnTo>
                    <a:pt x="19022" y="10261"/>
                  </a:lnTo>
                  <a:cubicBezTo>
                    <a:pt x="19031" y="10403"/>
                    <a:pt x="19035" y="10548"/>
                    <a:pt x="19035" y="10695"/>
                  </a:cubicBezTo>
                  <a:cubicBezTo>
                    <a:pt x="19037" y="10721"/>
                    <a:pt x="19037" y="10748"/>
                    <a:pt x="19037" y="10774"/>
                  </a:cubicBezTo>
                  <a:cubicBezTo>
                    <a:pt x="19037" y="10792"/>
                    <a:pt x="19037" y="10810"/>
                    <a:pt x="19036" y="10828"/>
                  </a:cubicBezTo>
                  <a:lnTo>
                    <a:pt x="19035" y="10828"/>
                  </a:lnTo>
                  <a:lnTo>
                    <a:pt x="19035" y="10830"/>
                  </a:lnTo>
                  <a:lnTo>
                    <a:pt x="19005" y="10822"/>
                  </a:lnTo>
                  <a:cubicBezTo>
                    <a:pt x="18948" y="10820"/>
                    <a:pt x="18891" y="10806"/>
                    <a:pt x="18836" y="10780"/>
                  </a:cubicBezTo>
                  <a:cubicBezTo>
                    <a:pt x="18826" y="10782"/>
                    <a:pt x="18817" y="10777"/>
                    <a:pt x="18807" y="10773"/>
                  </a:cubicBezTo>
                  <a:lnTo>
                    <a:pt x="18807" y="10767"/>
                  </a:lnTo>
                  <a:cubicBezTo>
                    <a:pt x="18171" y="10489"/>
                    <a:pt x="17673" y="9173"/>
                    <a:pt x="17584" y="7519"/>
                  </a:cubicBezTo>
                  <a:cubicBezTo>
                    <a:pt x="17584" y="7519"/>
                    <a:pt x="17584" y="7519"/>
                    <a:pt x="17583" y="7519"/>
                  </a:cubicBezTo>
                  <a:lnTo>
                    <a:pt x="17582" y="7487"/>
                  </a:lnTo>
                  <a:cubicBezTo>
                    <a:pt x="17573" y="7345"/>
                    <a:pt x="17569" y="7201"/>
                    <a:pt x="17569" y="7054"/>
                  </a:cubicBezTo>
                  <a:cubicBezTo>
                    <a:pt x="17567" y="7027"/>
                    <a:pt x="17567" y="7001"/>
                    <a:pt x="17567" y="6974"/>
                  </a:cubicBezTo>
                  <a:lnTo>
                    <a:pt x="17568" y="6921"/>
                  </a:lnTo>
                  <a:lnTo>
                    <a:pt x="17569" y="6921"/>
                  </a:lnTo>
                  <a:close/>
                  <a:moveTo>
                    <a:pt x="17544" y="6918"/>
                  </a:moveTo>
                  <a:lnTo>
                    <a:pt x="17544" y="6921"/>
                  </a:lnTo>
                  <a:lnTo>
                    <a:pt x="17545" y="6921"/>
                  </a:lnTo>
                  <a:lnTo>
                    <a:pt x="17546" y="6974"/>
                  </a:lnTo>
                  <a:cubicBezTo>
                    <a:pt x="17546" y="7001"/>
                    <a:pt x="17546" y="7027"/>
                    <a:pt x="17544" y="7054"/>
                  </a:cubicBezTo>
                  <a:cubicBezTo>
                    <a:pt x="17544" y="7201"/>
                    <a:pt x="17540" y="7345"/>
                    <a:pt x="17531" y="7487"/>
                  </a:cubicBezTo>
                  <a:lnTo>
                    <a:pt x="17530" y="7519"/>
                  </a:lnTo>
                  <a:cubicBezTo>
                    <a:pt x="17529" y="7519"/>
                    <a:pt x="17529" y="7519"/>
                    <a:pt x="17529" y="7519"/>
                  </a:cubicBezTo>
                  <a:cubicBezTo>
                    <a:pt x="17440" y="9173"/>
                    <a:pt x="16942" y="10489"/>
                    <a:pt x="16306" y="10767"/>
                  </a:cubicBezTo>
                  <a:lnTo>
                    <a:pt x="16306" y="10773"/>
                  </a:lnTo>
                  <a:cubicBezTo>
                    <a:pt x="16296" y="10777"/>
                    <a:pt x="16287" y="10782"/>
                    <a:pt x="16277" y="10780"/>
                  </a:cubicBezTo>
                  <a:cubicBezTo>
                    <a:pt x="16222" y="10806"/>
                    <a:pt x="16165" y="10820"/>
                    <a:pt x="16108" y="10822"/>
                  </a:cubicBezTo>
                  <a:lnTo>
                    <a:pt x="16078" y="10830"/>
                  </a:lnTo>
                  <a:lnTo>
                    <a:pt x="16078" y="10828"/>
                  </a:lnTo>
                  <a:lnTo>
                    <a:pt x="16077" y="10828"/>
                  </a:lnTo>
                  <a:cubicBezTo>
                    <a:pt x="16076" y="10810"/>
                    <a:pt x="16076" y="10792"/>
                    <a:pt x="16076" y="10774"/>
                  </a:cubicBezTo>
                  <a:cubicBezTo>
                    <a:pt x="16076" y="10748"/>
                    <a:pt x="16076" y="10721"/>
                    <a:pt x="16078" y="10695"/>
                  </a:cubicBezTo>
                  <a:cubicBezTo>
                    <a:pt x="16078" y="10548"/>
                    <a:pt x="16082" y="10403"/>
                    <a:pt x="16091" y="10261"/>
                  </a:cubicBezTo>
                  <a:lnTo>
                    <a:pt x="16092" y="10230"/>
                  </a:lnTo>
                  <a:cubicBezTo>
                    <a:pt x="16093" y="10230"/>
                    <a:pt x="16093" y="10230"/>
                    <a:pt x="16093" y="10230"/>
                  </a:cubicBezTo>
                  <a:cubicBezTo>
                    <a:pt x="16182" y="8576"/>
                    <a:pt x="16680" y="7260"/>
                    <a:pt x="17316" y="6981"/>
                  </a:cubicBezTo>
                  <a:lnTo>
                    <a:pt x="17316" y="6976"/>
                  </a:lnTo>
                  <a:cubicBezTo>
                    <a:pt x="17326" y="6971"/>
                    <a:pt x="17335" y="6967"/>
                    <a:pt x="17345" y="6968"/>
                  </a:cubicBezTo>
                  <a:cubicBezTo>
                    <a:pt x="17400" y="6942"/>
                    <a:pt x="17457" y="6928"/>
                    <a:pt x="17514" y="6926"/>
                  </a:cubicBezTo>
                  <a:close/>
                  <a:moveTo>
                    <a:pt x="14571" y="6918"/>
                  </a:moveTo>
                  <a:lnTo>
                    <a:pt x="14601" y="6926"/>
                  </a:lnTo>
                  <a:cubicBezTo>
                    <a:pt x="14658" y="6928"/>
                    <a:pt x="14715" y="6942"/>
                    <a:pt x="14770" y="6968"/>
                  </a:cubicBezTo>
                  <a:cubicBezTo>
                    <a:pt x="14780" y="6967"/>
                    <a:pt x="14790" y="6971"/>
                    <a:pt x="14799" y="6976"/>
                  </a:cubicBezTo>
                  <a:lnTo>
                    <a:pt x="14799" y="6981"/>
                  </a:lnTo>
                  <a:cubicBezTo>
                    <a:pt x="15435" y="7260"/>
                    <a:pt x="15933" y="8576"/>
                    <a:pt x="16022" y="10230"/>
                  </a:cubicBezTo>
                  <a:cubicBezTo>
                    <a:pt x="16022" y="10230"/>
                    <a:pt x="16022" y="10230"/>
                    <a:pt x="16023" y="10230"/>
                  </a:cubicBezTo>
                  <a:lnTo>
                    <a:pt x="16024" y="10261"/>
                  </a:lnTo>
                  <a:cubicBezTo>
                    <a:pt x="16033" y="10403"/>
                    <a:pt x="16037" y="10548"/>
                    <a:pt x="16037" y="10695"/>
                  </a:cubicBezTo>
                  <a:cubicBezTo>
                    <a:pt x="16039" y="10721"/>
                    <a:pt x="16039" y="10748"/>
                    <a:pt x="16039" y="10774"/>
                  </a:cubicBezTo>
                  <a:cubicBezTo>
                    <a:pt x="16039" y="10792"/>
                    <a:pt x="16039" y="10810"/>
                    <a:pt x="16038" y="10828"/>
                  </a:cubicBezTo>
                  <a:lnTo>
                    <a:pt x="16037" y="10828"/>
                  </a:lnTo>
                  <a:lnTo>
                    <a:pt x="16037" y="10830"/>
                  </a:lnTo>
                  <a:lnTo>
                    <a:pt x="16007" y="10822"/>
                  </a:lnTo>
                  <a:cubicBezTo>
                    <a:pt x="15950" y="10820"/>
                    <a:pt x="15893" y="10806"/>
                    <a:pt x="15838" y="10780"/>
                  </a:cubicBezTo>
                  <a:cubicBezTo>
                    <a:pt x="15828" y="10782"/>
                    <a:pt x="15819" y="10777"/>
                    <a:pt x="15809" y="10773"/>
                  </a:cubicBezTo>
                  <a:lnTo>
                    <a:pt x="15809" y="10767"/>
                  </a:lnTo>
                  <a:cubicBezTo>
                    <a:pt x="15173" y="10489"/>
                    <a:pt x="14675" y="9173"/>
                    <a:pt x="14586" y="7519"/>
                  </a:cubicBezTo>
                  <a:cubicBezTo>
                    <a:pt x="14586" y="7519"/>
                    <a:pt x="14586" y="7519"/>
                    <a:pt x="14585" y="7519"/>
                  </a:cubicBezTo>
                  <a:lnTo>
                    <a:pt x="14584" y="7487"/>
                  </a:lnTo>
                  <a:cubicBezTo>
                    <a:pt x="14576" y="7345"/>
                    <a:pt x="14571" y="7201"/>
                    <a:pt x="14571" y="7054"/>
                  </a:cubicBezTo>
                  <a:cubicBezTo>
                    <a:pt x="14569" y="7027"/>
                    <a:pt x="14569" y="7001"/>
                    <a:pt x="14569" y="6974"/>
                  </a:cubicBezTo>
                  <a:lnTo>
                    <a:pt x="14570" y="6921"/>
                  </a:lnTo>
                  <a:lnTo>
                    <a:pt x="14571" y="6921"/>
                  </a:lnTo>
                  <a:close/>
                  <a:moveTo>
                    <a:pt x="14546" y="6918"/>
                  </a:moveTo>
                  <a:lnTo>
                    <a:pt x="14546" y="6921"/>
                  </a:lnTo>
                  <a:lnTo>
                    <a:pt x="14547" y="6921"/>
                  </a:lnTo>
                  <a:lnTo>
                    <a:pt x="14548" y="6974"/>
                  </a:lnTo>
                  <a:cubicBezTo>
                    <a:pt x="14548" y="7001"/>
                    <a:pt x="14548" y="7027"/>
                    <a:pt x="14546" y="7054"/>
                  </a:cubicBezTo>
                  <a:cubicBezTo>
                    <a:pt x="14546" y="7201"/>
                    <a:pt x="14542" y="7345"/>
                    <a:pt x="14533" y="7487"/>
                  </a:cubicBezTo>
                  <a:lnTo>
                    <a:pt x="14532" y="7519"/>
                  </a:lnTo>
                  <a:cubicBezTo>
                    <a:pt x="14531" y="7519"/>
                    <a:pt x="14531" y="7519"/>
                    <a:pt x="14531" y="7519"/>
                  </a:cubicBezTo>
                  <a:cubicBezTo>
                    <a:pt x="14442" y="9173"/>
                    <a:pt x="13944" y="10489"/>
                    <a:pt x="13308" y="10767"/>
                  </a:cubicBezTo>
                  <a:lnTo>
                    <a:pt x="13308" y="10773"/>
                  </a:lnTo>
                  <a:cubicBezTo>
                    <a:pt x="13298" y="10777"/>
                    <a:pt x="13289" y="10782"/>
                    <a:pt x="13279" y="10780"/>
                  </a:cubicBezTo>
                  <a:cubicBezTo>
                    <a:pt x="13224" y="10806"/>
                    <a:pt x="13167" y="10820"/>
                    <a:pt x="13110" y="10822"/>
                  </a:cubicBezTo>
                  <a:lnTo>
                    <a:pt x="13080" y="10830"/>
                  </a:lnTo>
                  <a:lnTo>
                    <a:pt x="13080" y="10828"/>
                  </a:lnTo>
                  <a:lnTo>
                    <a:pt x="13079" y="10828"/>
                  </a:lnTo>
                  <a:cubicBezTo>
                    <a:pt x="13078" y="10810"/>
                    <a:pt x="13078" y="10792"/>
                    <a:pt x="13078" y="10774"/>
                  </a:cubicBezTo>
                  <a:cubicBezTo>
                    <a:pt x="13078" y="10748"/>
                    <a:pt x="13078" y="10721"/>
                    <a:pt x="13080" y="10695"/>
                  </a:cubicBezTo>
                  <a:cubicBezTo>
                    <a:pt x="13080" y="10548"/>
                    <a:pt x="13084" y="10403"/>
                    <a:pt x="13093" y="10261"/>
                  </a:cubicBezTo>
                  <a:lnTo>
                    <a:pt x="13094" y="10230"/>
                  </a:lnTo>
                  <a:cubicBezTo>
                    <a:pt x="13095" y="10230"/>
                    <a:pt x="13095" y="10230"/>
                    <a:pt x="13095" y="10230"/>
                  </a:cubicBezTo>
                  <a:cubicBezTo>
                    <a:pt x="13184" y="8576"/>
                    <a:pt x="13682" y="7260"/>
                    <a:pt x="14318" y="6981"/>
                  </a:cubicBezTo>
                  <a:lnTo>
                    <a:pt x="14318" y="6976"/>
                  </a:lnTo>
                  <a:cubicBezTo>
                    <a:pt x="14328" y="6971"/>
                    <a:pt x="14337" y="6967"/>
                    <a:pt x="14347" y="6968"/>
                  </a:cubicBezTo>
                  <a:cubicBezTo>
                    <a:pt x="14402" y="6942"/>
                    <a:pt x="14459" y="6928"/>
                    <a:pt x="14516" y="6926"/>
                  </a:cubicBezTo>
                  <a:close/>
                  <a:moveTo>
                    <a:pt x="11573" y="6918"/>
                  </a:moveTo>
                  <a:lnTo>
                    <a:pt x="11603" y="6926"/>
                  </a:lnTo>
                  <a:cubicBezTo>
                    <a:pt x="11661" y="6928"/>
                    <a:pt x="11717" y="6942"/>
                    <a:pt x="11772" y="6968"/>
                  </a:cubicBezTo>
                  <a:cubicBezTo>
                    <a:pt x="11782" y="6967"/>
                    <a:pt x="11792" y="6971"/>
                    <a:pt x="11801" y="6976"/>
                  </a:cubicBezTo>
                  <a:lnTo>
                    <a:pt x="11801" y="6981"/>
                  </a:lnTo>
                  <a:cubicBezTo>
                    <a:pt x="12437" y="7260"/>
                    <a:pt x="12935" y="8576"/>
                    <a:pt x="13024" y="10230"/>
                  </a:cubicBezTo>
                  <a:cubicBezTo>
                    <a:pt x="13024" y="10230"/>
                    <a:pt x="13025" y="10230"/>
                    <a:pt x="13025" y="10230"/>
                  </a:cubicBezTo>
                  <a:lnTo>
                    <a:pt x="13026" y="10261"/>
                  </a:lnTo>
                  <a:cubicBezTo>
                    <a:pt x="13035" y="10403"/>
                    <a:pt x="13039" y="10548"/>
                    <a:pt x="13039" y="10695"/>
                  </a:cubicBezTo>
                  <a:cubicBezTo>
                    <a:pt x="13041" y="10721"/>
                    <a:pt x="13041" y="10748"/>
                    <a:pt x="13041" y="10774"/>
                  </a:cubicBezTo>
                  <a:cubicBezTo>
                    <a:pt x="13041" y="10792"/>
                    <a:pt x="13041" y="10810"/>
                    <a:pt x="13040" y="10828"/>
                  </a:cubicBezTo>
                  <a:lnTo>
                    <a:pt x="13040" y="10828"/>
                  </a:lnTo>
                  <a:lnTo>
                    <a:pt x="13039" y="10830"/>
                  </a:lnTo>
                  <a:lnTo>
                    <a:pt x="13009" y="10822"/>
                  </a:lnTo>
                  <a:cubicBezTo>
                    <a:pt x="12952" y="10820"/>
                    <a:pt x="12895" y="10806"/>
                    <a:pt x="12840" y="10780"/>
                  </a:cubicBezTo>
                  <a:cubicBezTo>
                    <a:pt x="12830" y="10782"/>
                    <a:pt x="12821" y="10777"/>
                    <a:pt x="12811" y="10773"/>
                  </a:cubicBezTo>
                  <a:lnTo>
                    <a:pt x="12811" y="10767"/>
                  </a:lnTo>
                  <a:cubicBezTo>
                    <a:pt x="12175" y="10489"/>
                    <a:pt x="11677" y="9173"/>
                    <a:pt x="11588" y="7519"/>
                  </a:cubicBezTo>
                  <a:cubicBezTo>
                    <a:pt x="11588" y="7519"/>
                    <a:pt x="11588" y="7519"/>
                    <a:pt x="11588" y="7519"/>
                  </a:cubicBezTo>
                  <a:lnTo>
                    <a:pt x="11587" y="7487"/>
                  </a:lnTo>
                  <a:cubicBezTo>
                    <a:pt x="11578" y="7345"/>
                    <a:pt x="11573" y="7201"/>
                    <a:pt x="11573" y="7054"/>
                  </a:cubicBezTo>
                  <a:cubicBezTo>
                    <a:pt x="11571" y="7027"/>
                    <a:pt x="11571" y="7001"/>
                    <a:pt x="11571" y="6974"/>
                  </a:cubicBezTo>
                  <a:lnTo>
                    <a:pt x="11572" y="6921"/>
                  </a:lnTo>
                  <a:lnTo>
                    <a:pt x="11573" y="6921"/>
                  </a:lnTo>
                  <a:close/>
                  <a:moveTo>
                    <a:pt x="11548" y="6918"/>
                  </a:moveTo>
                  <a:lnTo>
                    <a:pt x="11549" y="6921"/>
                  </a:lnTo>
                  <a:lnTo>
                    <a:pt x="11549" y="6921"/>
                  </a:lnTo>
                  <a:lnTo>
                    <a:pt x="11550" y="6974"/>
                  </a:lnTo>
                  <a:cubicBezTo>
                    <a:pt x="11550" y="7001"/>
                    <a:pt x="11550" y="7027"/>
                    <a:pt x="11548" y="7054"/>
                  </a:cubicBezTo>
                  <a:cubicBezTo>
                    <a:pt x="11548" y="7201"/>
                    <a:pt x="11544" y="7345"/>
                    <a:pt x="11535" y="7487"/>
                  </a:cubicBezTo>
                  <a:lnTo>
                    <a:pt x="11534" y="7519"/>
                  </a:lnTo>
                  <a:cubicBezTo>
                    <a:pt x="11534" y="7519"/>
                    <a:pt x="11533" y="7519"/>
                    <a:pt x="11533" y="7519"/>
                  </a:cubicBezTo>
                  <a:cubicBezTo>
                    <a:pt x="11444" y="9173"/>
                    <a:pt x="10946" y="10489"/>
                    <a:pt x="10310" y="10767"/>
                  </a:cubicBezTo>
                  <a:lnTo>
                    <a:pt x="10310" y="10773"/>
                  </a:lnTo>
                  <a:cubicBezTo>
                    <a:pt x="10301" y="10777"/>
                    <a:pt x="10291" y="10782"/>
                    <a:pt x="10281" y="10780"/>
                  </a:cubicBezTo>
                  <a:cubicBezTo>
                    <a:pt x="10226" y="10806"/>
                    <a:pt x="10170" y="10820"/>
                    <a:pt x="10112" y="10822"/>
                  </a:cubicBezTo>
                  <a:lnTo>
                    <a:pt x="10082" y="10830"/>
                  </a:lnTo>
                  <a:lnTo>
                    <a:pt x="10082" y="10828"/>
                  </a:lnTo>
                  <a:lnTo>
                    <a:pt x="10081" y="10828"/>
                  </a:lnTo>
                  <a:cubicBezTo>
                    <a:pt x="10080" y="10810"/>
                    <a:pt x="10080" y="10792"/>
                    <a:pt x="10080" y="10774"/>
                  </a:cubicBezTo>
                  <a:cubicBezTo>
                    <a:pt x="10080" y="10748"/>
                    <a:pt x="10080" y="10721"/>
                    <a:pt x="10082" y="10695"/>
                  </a:cubicBezTo>
                  <a:cubicBezTo>
                    <a:pt x="10082" y="10548"/>
                    <a:pt x="10087" y="10403"/>
                    <a:pt x="10096" y="10261"/>
                  </a:cubicBezTo>
                  <a:lnTo>
                    <a:pt x="10096" y="10230"/>
                  </a:lnTo>
                  <a:cubicBezTo>
                    <a:pt x="10097" y="10230"/>
                    <a:pt x="10097" y="10230"/>
                    <a:pt x="10097" y="10230"/>
                  </a:cubicBezTo>
                  <a:cubicBezTo>
                    <a:pt x="10186" y="8576"/>
                    <a:pt x="10684" y="7260"/>
                    <a:pt x="11320" y="6981"/>
                  </a:cubicBezTo>
                  <a:lnTo>
                    <a:pt x="11320" y="6976"/>
                  </a:lnTo>
                  <a:cubicBezTo>
                    <a:pt x="11330" y="6971"/>
                    <a:pt x="11339" y="6967"/>
                    <a:pt x="11349" y="6968"/>
                  </a:cubicBezTo>
                  <a:cubicBezTo>
                    <a:pt x="11404" y="6942"/>
                    <a:pt x="11461" y="6928"/>
                    <a:pt x="11518" y="6926"/>
                  </a:cubicBezTo>
                  <a:close/>
                  <a:moveTo>
                    <a:pt x="8575" y="6918"/>
                  </a:moveTo>
                  <a:lnTo>
                    <a:pt x="8605" y="6926"/>
                  </a:lnTo>
                  <a:cubicBezTo>
                    <a:pt x="8663" y="6928"/>
                    <a:pt x="8719" y="6942"/>
                    <a:pt x="8774" y="6968"/>
                  </a:cubicBezTo>
                  <a:cubicBezTo>
                    <a:pt x="8784" y="6967"/>
                    <a:pt x="8794" y="6971"/>
                    <a:pt x="8803" y="6976"/>
                  </a:cubicBezTo>
                  <a:lnTo>
                    <a:pt x="8803" y="6981"/>
                  </a:lnTo>
                  <a:cubicBezTo>
                    <a:pt x="9439" y="7260"/>
                    <a:pt x="9937" y="8576"/>
                    <a:pt x="10026" y="10230"/>
                  </a:cubicBezTo>
                  <a:cubicBezTo>
                    <a:pt x="10026" y="10230"/>
                    <a:pt x="10027" y="10230"/>
                    <a:pt x="10027" y="10230"/>
                  </a:cubicBezTo>
                  <a:lnTo>
                    <a:pt x="10028" y="10261"/>
                  </a:lnTo>
                  <a:cubicBezTo>
                    <a:pt x="10037" y="10403"/>
                    <a:pt x="10041" y="10548"/>
                    <a:pt x="10041" y="10695"/>
                  </a:cubicBezTo>
                  <a:cubicBezTo>
                    <a:pt x="10043" y="10721"/>
                    <a:pt x="10044" y="10748"/>
                    <a:pt x="10044" y="10774"/>
                  </a:cubicBezTo>
                  <a:cubicBezTo>
                    <a:pt x="10044" y="10792"/>
                    <a:pt x="10043" y="10810"/>
                    <a:pt x="10042" y="10828"/>
                  </a:cubicBezTo>
                  <a:lnTo>
                    <a:pt x="10042" y="10828"/>
                  </a:lnTo>
                  <a:lnTo>
                    <a:pt x="10042" y="10830"/>
                  </a:lnTo>
                  <a:lnTo>
                    <a:pt x="10011" y="10822"/>
                  </a:lnTo>
                  <a:cubicBezTo>
                    <a:pt x="9954" y="10820"/>
                    <a:pt x="9897" y="10806"/>
                    <a:pt x="9842" y="10780"/>
                  </a:cubicBezTo>
                  <a:cubicBezTo>
                    <a:pt x="9832" y="10782"/>
                    <a:pt x="9823" y="10777"/>
                    <a:pt x="9813" y="10773"/>
                  </a:cubicBezTo>
                  <a:lnTo>
                    <a:pt x="9813" y="10767"/>
                  </a:lnTo>
                  <a:cubicBezTo>
                    <a:pt x="9177" y="10489"/>
                    <a:pt x="8680" y="9173"/>
                    <a:pt x="8591" y="7519"/>
                  </a:cubicBezTo>
                  <a:cubicBezTo>
                    <a:pt x="8590" y="7519"/>
                    <a:pt x="8590" y="7519"/>
                    <a:pt x="8590" y="7519"/>
                  </a:cubicBezTo>
                  <a:lnTo>
                    <a:pt x="8589" y="7487"/>
                  </a:lnTo>
                  <a:cubicBezTo>
                    <a:pt x="8580" y="7345"/>
                    <a:pt x="8575" y="7201"/>
                    <a:pt x="8575" y="7054"/>
                  </a:cubicBezTo>
                  <a:cubicBezTo>
                    <a:pt x="8573" y="7027"/>
                    <a:pt x="8573" y="7001"/>
                    <a:pt x="8573" y="6974"/>
                  </a:cubicBezTo>
                  <a:lnTo>
                    <a:pt x="8574" y="6921"/>
                  </a:lnTo>
                  <a:lnTo>
                    <a:pt x="8575" y="6921"/>
                  </a:lnTo>
                  <a:close/>
                  <a:moveTo>
                    <a:pt x="8551" y="6918"/>
                  </a:moveTo>
                  <a:lnTo>
                    <a:pt x="8551" y="6921"/>
                  </a:lnTo>
                  <a:lnTo>
                    <a:pt x="8551" y="6921"/>
                  </a:lnTo>
                  <a:lnTo>
                    <a:pt x="8553" y="6974"/>
                  </a:lnTo>
                  <a:cubicBezTo>
                    <a:pt x="8553" y="7001"/>
                    <a:pt x="8552" y="7027"/>
                    <a:pt x="8550" y="7054"/>
                  </a:cubicBezTo>
                  <a:cubicBezTo>
                    <a:pt x="8550" y="7201"/>
                    <a:pt x="8546" y="7345"/>
                    <a:pt x="8537" y="7487"/>
                  </a:cubicBezTo>
                  <a:lnTo>
                    <a:pt x="8536" y="7519"/>
                  </a:lnTo>
                  <a:cubicBezTo>
                    <a:pt x="8536" y="7519"/>
                    <a:pt x="8535" y="7519"/>
                    <a:pt x="8535" y="7519"/>
                  </a:cubicBezTo>
                  <a:cubicBezTo>
                    <a:pt x="8446" y="9173"/>
                    <a:pt x="7948" y="10489"/>
                    <a:pt x="7312" y="10767"/>
                  </a:cubicBezTo>
                  <a:lnTo>
                    <a:pt x="7312" y="10773"/>
                  </a:lnTo>
                  <a:cubicBezTo>
                    <a:pt x="7303" y="10777"/>
                    <a:pt x="7293" y="10782"/>
                    <a:pt x="7283" y="10780"/>
                  </a:cubicBezTo>
                  <a:cubicBezTo>
                    <a:pt x="7228" y="10806"/>
                    <a:pt x="7172" y="10820"/>
                    <a:pt x="7114" y="10822"/>
                  </a:cubicBezTo>
                  <a:lnTo>
                    <a:pt x="7084" y="10830"/>
                  </a:lnTo>
                  <a:lnTo>
                    <a:pt x="7084" y="10828"/>
                  </a:lnTo>
                  <a:lnTo>
                    <a:pt x="7083" y="10828"/>
                  </a:lnTo>
                  <a:cubicBezTo>
                    <a:pt x="7082" y="10810"/>
                    <a:pt x="7082" y="10792"/>
                    <a:pt x="7082" y="10774"/>
                  </a:cubicBezTo>
                  <a:cubicBezTo>
                    <a:pt x="7082" y="10748"/>
                    <a:pt x="7082" y="10721"/>
                    <a:pt x="7084" y="10695"/>
                  </a:cubicBezTo>
                  <a:cubicBezTo>
                    <a:pt x="7084" y="10548"/>
                    <a:pt x="7089" y="10403"/>
                    <a:pt x="7098" y="10261"/>
                  </a:cubicBezTo>
                  <a:lnTo>
                    <a:pt x="7099" y="10230"/>
                  </a:lnTo>
                  <a:cubicBezTo>
                    <a:pt x="7099" y="10230"/>
                    <a:pt x="7099" y="10230"/>
                    <a:pt x="7099" y="10230"/>
                  </a:cubicBezTo>
                  <a:cubicBezTo>
                    <a:pt x="7189" y="8576"/>
                    <a:pt x="7686" y="7260"/>
                    <a:pt x="8322" y="6981"/>
                  </a:cubicBezTo>
                  <a:lnTo>
                    <a:pt x="8322" y="6976"/>
                  </a:lnTo>
                  <a:cubicBezTo>
                    <a:pt x="8332" y="6971"/>
                    <a:pt x="8341" y="6967"/>
                    <a:pt x="8351" y="6968"/>
                  </a:cubicBezTo>
                  <a:cubicBezTo>
                    <a:pt x="8406" y="6942"/>
                    <a:pt x="8463" y="6928"/>
                    <a:pt x="8520" y="6926"/>
                  </a:cubicBezTo>
                  <a:close/>
                  <a:moveTo>
                    <a:pt x="5577" y="6918"/>
                  </a:moveTo>
                  <a:lnTo>
                    <a:pt x="5607" y="6926"/>
                  </a:lnTo>
                  <a:cubicBezTo>
                    <a:pt x="5665" y="6928"/>
                    <a:pt x="5721" y="6942"/>
                    <a:pt x="5776" y="6968"/>
                  </a:cubicBezTo>
                  <a:cubicBezTo>
                    <a:pt x="5786" y="6967"/>
                    <a:pt x="5796" y="6971"/>
                    <a:pt x="5805" y="6976"/>
                  </a:cubicBezTo>
                  <a:lnTo>
                    <a:pt x="5805" y="6981"/>
                  </a:lnTo>
                  <a:cubicBezTo>
                    <a:pt x="6441" y="7260"/>
                    <a:pt x="6939" y="8576"/>
                    <a:pt x="7028" y="10230"/>
                  </a:cubicBezTo>
                  <a:cubicBezTo>
                    <a:pt x="7028" y="10230"/>
                    <a:pt x="7029" y="10230"/>
                    <a:pt x="7029" y="10230"/>
                  </a:cubicBezTo>
                  <a:lnTo>
                    <a:pt x="7030" y="10261"/>
                  </a:lnTo>
                  <a:cubicBezTo>
                    <a:pt x="7039" y="10403"/>
                    <a:pt x="7043" y="10548"/>
                    <a:pt x="7043" y="10695"/>
                  </a:cubicBezTo>
                  <a:cubicBezTo>
                    <a:pt x="7046" y="10721"/>
                    <a:pt x="7046" y="10748"/>
                    <a:pt x="7046" y="10774"/>
                  </a:cubicBezTo>
                  <a:cubicBezTo>
                    <a:pt x="7046" y="10792"/>
                    <a:pt x="7046" y="10810"/>
                    <a:pt x="7045" y="10828"/>
                  </a:cubicBezTo>
                  <a:lnTo>
                    <a:pt x="7044" y="10828"/>
                  </a:lnTo>
                  <a:lnTo>
                    <a:pt x="7044" y="10830"/>
                  </a:lnTo>
                  <a:lnTo>
                    <a:pt x="7013" y="10822"/>
                  </a:lnTo>
                  <a:cubicBezTo>
                    <a:pt x="6956" y="10820"/>
                    <a:pt x="6899" y="10806"/>
                    <a:pt x="6844" y="10780"/>
                  </a:cubicBezTo>
                  <a:cubicBezTo>
                    <a:pt x="6834" y="10782"/>
                    <a:pt x="6825" y="10777"/>
                    <a:pt x="6816" y="10773"/>
                  </a:cubicBezTo>
                  <a:lnTo>
                    <a:pt x="6815" y="10767"/>
                  </a:lnTo>
                  <a:cubicBezTo>
                    <a:pt x="6180" y="10489"/>
                    <a:pt x="5682" y="9173"/>
                    <a:pt x="5593" y="7519"/>
                  </a:cubicBezTo>
                  <a:cubicBezTo>
                    <a:pt x="5592" y="7519"/>
                    <a:pt x="5592" y="7519"/>
                    <a:pt x="5592" y="7519"/>
                  </a:cubicBezTo>
                  <a:lnTo>
                    <a:pt x="5591" y="7487"/>
                  </a:lnTo>
                  <a:cubicBezTo>
                    <a:pt x="5582" y="7345"/>
                    <a:pt x="5577" y="7201"/>
                    <a:pt x="5578" y="7054"/>
                  </a:cubicBezTo>
                  <a:cubicBezTo>
                    <a:pt x="5575" y="7027"/>
                    <a:pt x="5575" y="7001"/>
                    <a:pt x="5575" y="6974"/>
                  </a:cubicBezTo>
                  <a:lnTo>
                    <a:pt x="5576" y="6921"/>
                  </a:lnTo>
                  <a:lnTo>
                    <a:pt x="5577" y="6921"/>
                  </a:lnTo>
                  <a:close/>
                  <a:moveTo>
                    <a:pt x="5553" y="6918"/>
                  </a:moveTo>
                  <a:lnTo>
                    <a:pt x="5553" y="6921"/>
                  </a:lnTo>
                  <a:lnTo>
                    <a:pt x="5554" y="6921"/>
                  </a:lnTo>
                  <a:lnTo>
                    <a:pt x="5555" y="6974"/>
                  </a:lnTo>
                  <a:cubicBezTo>
                    <a:pt x="5555" y="7001"/>
                    <a:pt x="5555" y="7027"/>
                    <a:pt x="5552" y="7054"/>
                  </a:cubicBezTo>
                  <a:cubicBezTo>
                    <a:pt x="5552" y="7201"/>
                    <a:pt x="5548" y="7345"/>
                    <a:pt x="5539" y="7487"/>
                  </a:cubicBezTo>
                  <a:lnTo>
                    <a:pt x="5538" y="7519"/>
                  </a:lnTo>
                  <a:cubicBezTo>
                    <a:pt x="5538" y="7519"/>
                    <a:pt x="5537" y="7519"/>
                    <a:pt x="5537" y="7519"/>
                  </a:cubicBezTo>
                  <a:cubicBezTo>
                    <a:pt x="5448" y="9173"/>
                    <a:pt x="4950" y="10489"/>
                    <a:pt x="4314" y="10767"/>
                  </a:cubicBezTo>
                  <a:lnTo>
                    <a:pt x="4314" y="10773"/>
                  </a:lnTo>
                  <a:cubicBezTo>
                    <a:pt x="4305" y="10777"/>
                    <a:pt x="4295" y="10782"/>
                    <a:pt x="4285" y="10780"/>
                  </a:cubicBezTo>
                  <a:cubicBezTo>
                    <a:pt x="4230" y="10806"/>
                    <a:pt x="4174" y="10820"/>
                    <a:pt x="4116" y="10822"/>
                  </a:cubicBezTo>
                  <a:lnTo>
                    <a:pt x="4086" y="10830"/>
                  </a:lnTo>
                  <a:lnTo>
                    <a:pt x="4086" y="10828"/>
                  </a:lnTo>
                  <a:lnTo>
                    <a:pt x="4085" y="10828"/>
                  </a:lnTo>
                  <a:cubicBezTo>
                    <a:pt x="4084" y="10810"/>
                    <a:pt x="4084" y="10792"/>
                    <a:pt x="4084" y="10774"/>
                  </a:cubicBezTo>
                  <a:cubicBezTo>
                    <a:pt x="4084" y="10748"/>
                    <a:pt x="4084" y="10721"/>
                    <a:pt x="4087" y="10695"/>
                  </a:cubicBezTo>
                  <a:cubicBezTo>
                    <a:pt x="4086" y="10548"/>
                    <a:pt x="4091" y="10403"/>
                    <a:pt x="4100" y="10261"/>
                  </a:cubicBezTo>
                  <a:lnTo>
                    <a:pt x="4101" y="10230"/>
                  </a:lnTo>
                  <a:cubicBezTo>
                    <a:pt x="4101" y="10230"/>
                    <a:pt x="4101" y="10230"/>
                    <a:pt x="4102" y="10230"/>
                  </a:cubicBezTo>
                  <a:cubicBezTo>
                    <a:pt x="4191" y="8576"/>
                    <a:pt x="4689" y="7260"/>
                    <a:pt x="5324" y="6981"/>
                  </a:cubicBezTo>
                  <a:lnTo>
                    <a:pt x="5325" y="6976"/>
                  </a:lnTo>
                  <a:cubicBezTo>
                    <a:pt x="5334" y="6971"/>
                    <a:pt x="5343" y="6967"/>
                    <a:pt x="5353" y="6968"/>
                  </a:cubicBezTo>
                  <a:cubicBezTo>
                    <a:pt x="5408" y="6942"/>
                    <a:pt x="5465" y="6928"/>
                    <a:pt x="5522" y="6926"/>
                  </a:cubicBezTo>
                  <a:close/>
                  <a:moveTo>
                    <a:pt x="2579" y="6918"/>
                  </a:moveTo>
                  <a:lnTo>
                    <a:pt x="2609" y="6926"/>
                  </a:lnTo>
                  <a:cubicBezTo>
                    <a:pt x="2667" y="6928"/>
                    <a:pt x="2723" y="6942"/>
                    <a:pt x="2779" y="6968"/>
                  </a:cubicBezTo>
                  <a:cubicBezTo>
                    <a:pt x="2788" y="6967"/>
                    <a:pt x="2798" y="6971"/>
                    <a:pt x="2807" y="6976"/>
                  </a:cubicBezTo>
                  <a:lnTo>
                    <a:pt x="2807" y="6981"/>
                  </a:lnTo>
                  <a:cubicBezTo>
                    <a:pt x="3443" y="7260"/>
                    <a:pt x="3941" y="8576"/>
                    <a:pt x="4030" y="10230"/>
                  </a:cubicBezTo>
                  <a:cubicBezTo>
                    <a:pt x="4031" y="10230"/>
                    <a:pt x="4031" y="10230"/>
                    <a:pt x="4031" y="10230"/>
                  </a:cubicBezTo>
                  <a:lnTo>
                    <a:pt x="4032" y="10261"/>
                  </a:lnTo>
                  <a:cubicBezTo>
                    <a:pt x="4041" y="10403"/>
                    <a:pt x="4045" y="10548"/>
                    <a:pt x="4045" y="10695"/>
                  </a:cubicBezTo>
                  <a:cubicBezTo>
                    <a:pt x="4048" y="10721"/>
                    <a:pt x="4048" y="10748"/>
                    <a:pt x="4048" y="10774"/>
                  </a:cubicBezTo>
                  <a:cubicBezTo>
                    <a:pt x="4048" y="10792"/>
                    <a:pt x="4048" y="10810"/>
                    <a:pt x="4047" y="10828"/>
                  </a:cubicBezTo>
                  <a:lnTo>
                    <a:pt x="4046" y="10828"/>
                  </a:lnTo>
                  <a:lnTo>
                    <a:pt x="4046" y="10830"/>
                  </a:lnTo>
                  <a:lnTo>
                    <a:pt x="4015" y="10822"/>
                  </a:lnTo>
                  <a:cubicBezTo>
                    <a:pt x="3958" y="10820"/>
                    <a:pt x="3902" y="10806"/>
                    <a:pt x="3846" y="10780"/>
                  </a:cubicBezTo>
                  <a:cubicBezTo>
                    <a:pt x="3836" y="10782"/>
                    <a:pt x="3827" y="10777"/>
                    <a:pt x="3818" y="10773"/>
                  </a:cubicBezTo>
                  <a:lnTo>
                    <a:pt x="3817" y="10767"/>
                  </a:lnTo>
                  <a:cubicBezTo>
                    <a:pt x="3182" y="10489"/>
                    <a:pt x="2684" y="9173"/>
                    <a:pt x="2595" y="7519"/>
                  </a:cubicBezTo>
                  <a:cubicBezTo>
                    <a:pt x="2594" y="7519"/>
                    <a:pt x="2594" y="7519"/>
                    <a:pt x="2594" y="7519"/>
                  </a:cubicBezTo>
                  <a:lnTo>
                    <a:pt x="2593" y="7487"/>
                  </a:lnTo>
                  <a:cubicBezTo>
                    <a:pt x="2584" y="7345"/>
                    <a:pt x="2580" y="7201"/>
                    <a:pt x="2580" y="7054"/>
                  </a:cubicBezTo>
                  <a:cubicBezTo>
                    <a:pt x="2577" y="7027"/>
                    <a:pt x="2577" y="7001"/>
                    <a:pt x="2577" y="6974"/>
                  </a:cubicBezTo>
                  <a:lnTo>
                    <a:pt x="2578" y="6921"/>
                  </a:lnTo>
                  <a:lnTo>
                    <a:pt x="2579" y="6921"/>
                  </a:lnTo>
                  <a:close/>
                  <a:moveTo>
                    <a:pt x="2555" y="6918"/>
                  </a:moveTo>
                  <a:lnTo>
                    <a:pt x="2555" y="6921"/>
                  </a:lnTo>
                  <a:lnTo>
                    <a:pt x="2556" y="6921"/>
                  </a:lnTo>
                  <a:lnTo>
                    <a:pt x="2557" y="6974"/>
                  </a:lnTo>
                  <a:cubicBezTo>
                    <a:pt x="2557" y="7001"/>
                    <a:pt x="2557" y="7027"/>
                    <a:pt x="2554" y="7054"/>
                  </a:cubicBezTo>
                  <a:cubicBezTo>
                    <a:pt x="2554" y="7201"/>
                    <a:pt x="2550" y="7345"/>
                    <a:pt x="2541" y="7487"/>
                  </a:cubicBezTo>
                  <a:lnTo>
                    <a:pt x="2540" y="7519"/>
                  </a:lnTo>
                  <a:cubicBezTo>
                    <a:pt x="2540" y="7519"/>
                    <a:pt x="2540" y="7519"/>
                    <a:pt x="2539" y="7519"/>
                  </a:cubicBezTo>
                  <a:cubicBezTo>
                    <a:pt x="2450" y="9173"/>
                    <a:pt x="1952" y="10489"/>
                    <a:pt x="1316" y="10767"/>
                  </a:cubicBezTo>
                  <a:lnTo>
                    <a:pt x="1316" y="10773"/>
                  </a:lnTo>
                  <a:cubicBezTo>
                    <a:pt x="1307" y="10777"/>
                    <a:pt x="1297" y="10782"/>
                    <a:pt x="1288" y="10780"/>
                  </a:cubicBezTo>
                  <a:cubicBezTo>
                    <a:pt x="1232" y="10806"/>
                    <a:pt x="1176" y="10820"/>
                    <a:pt x="1118" y="10822"/>
                  </a:cubicBezTo>
                  <a:lnTo>
                    <a:pt x="1088" y="10830"/>
                  </a:lnTo>
                  <a:lnTo>
                    <a:pt x="1088" y="10828"/>
                  </a:lnTo>
                  <a:lnTo>
                    <a:pt x="1087" y="10828"/>
                  </a:lnTo>
                  <a:cubicBezTo>
                    <a:pt x="1086" y="10810"/>
                    <a:pt x="1086" y="10792"/>
                    <a:pt x="1086" y="10774"/>
                  </a:cubicBezTo>
                  <a:cubicBezTo>
                    <a:pt x="1086" y="10748"/>
                    <a:pt x="1086" y="10721"/>
                    <a:pt x="1089" y="10695"/>
                  </a:cubicBezTo>
                  <a:cubicBezTo>
                    <a:pt x="1089" y="10548"/>
                    <a:pt x="1093" y="10403"/>
                    <a:pt x="1102" y="10261"/>
                  </a:cubicBezTo>
                  <a:lnTo>
                    <a:pt x="1103" y="10230"/>
                  </a:lnTo>
                  <a:cubicBezTo>
                    <a:pt x="1103" y="10230"/>
                    <a:pt x="1103" y="10230"/>
                    <a:pt x="1104" y="10230"/>
                  </a:cubicBezTo>
                  <a:cubicBezTo>
                    <a:pt x="1193" y="8576"/>
                    <a:pt x="1691" y="7260"/>
                    <a:pt x="2326" y="6981"/>
                  </a:cubicBezTo>
                  <a:lnTo>
                    <a:pt x="2327" y="6976"/>
                  </a:lnTo>
                  <a:cubicBezTo>
                    <a:pt x="2336" y="6971"/>
                    <a:pt x="2345" y="6967"/>
                    <a:pt x="2355" y="6968"/>
                  </a:cubicBezTo>
                  <a:cubicBezTo>
                    <a:pt x="2411" y="6942"/>
                    <a:pt x="2467" y="6928"/>
                    <a:pt x="2524" y="6926"/>
                  </a:cubicBezTo>
                  <a:close/>
                  <a:moveTo>
                    <a:pt x="19328" y="3546"/>
                  </a:moveTo>
                  <a:cubicBezTo>
                    <a:pt x="19422" y="4826"/>
                    <a:pt x="19803" y="5841"/>
                    <a:pt x="20290" y="6120"/>
                  </a:cubicBezTo>
                  <a:cubicBezTo>
                    <a:pt x="20196" y="4840"/>
                    <a:pt x="19815" y="3826"/>
                    <a:pt x="19328" y="3546"/>
                  </a:cubicBezTo>
                  <a:close/>
                  <a:moveTo>
                    <a:pt x="18783" y="3546"/>
                  </a:moveTo>
                  <a:cubicBezTo>
                    <a:pt x="18296" y="3826"/>
                    <a:pt x="17915" y="4840"/>
                    <a:pt x="17821" y="6120"/>
                  </a:cubicBezTo>
                  <a:cubicBezTo>
                    <a:pt x="18308" y="5841"/>
                    <a:pt x="18689" y="4826"/>
                    <a:pt x="18783" y="3546"/>
                  </a:cubicBezTo>
                  <a:close/>
                  <a:moveTo>
                    <a:pt x="16330" y="3546"/>
                  </a:moveTo>
                  <a:cubicBezTo>
                    <a:pt x="16424" y="4826"/>
                    <a:pt x="16805" y="5841"/>
                    <a:pt x="17292" y="6120"/>
                  </a:cubicBezTo>
                  <a:cubicBezTo>
                    <a:pt x="17198" y="4840"/>
                    <a:pt x="16817" y="3826"/>
                    <a:pt x="16330" y="3546"/>
                  </a:cubicBezTo>
                  <a:close/>
                  <a:moveTo>
                    <a:pt x="15785" y="3546"/>
                  </a:moveTo>
                  <a:cubicBezTo>
                    <a:pt x="15298" y="3826"/>
                    <a:pt x="14917" y="4840"/>
                    <a:pt x="14823" y="6120"/>
                  </a:cubicBezTo>
                  <a:cubicBezTo>
                    <a:pt x="15310" y="5841"/>
                    <a:pt x="15691" y="4826"/>
                    <a:pt x="15785" y="3546"/>
                  </a:cubicBezTo>
                  <a:close/>
                  <a:moveTo>
                    <a:pt x="13332" y="3546"/>
                  </a:moveTo>
                  <a:cubicBezTo>
                    <a:pt x="13426" y="4826"/>
                    <a:pt x="13807" y="5841"/>
                    <a:pt x="14294" y="6120"/>
                  </a:cubicBezTo>
                  <a:cubicBezTo>
                    <a:pt x="14200" y="4840"/>
                    <a:pt x="13819" y="3826"/>
                    <a:pt x="13332" y="3546"/>
                  </a:cubicBezTo>
                  <a:close/>
                  <a:moveTo>
                    <a:pt x="12787" y="3546"/>
                  </a:moveTo>
                  <a:cubicBezTo>
                    <a:pt x="12300" y="3826"/>
                    <a:pt x="11919" y="4840"/>
                    <a:pt x="11825" y="6120"/>
                  </a:cubicBezTo>
                  <a:cubicBezTo>
                    <a:pt x="12312" y="5841"/>
                    <a:pt x="12693" y="4826"/>
                    <a:pt x="12787" y="3546"/>
                  </a:cubicBezTo>
                  <a:close/>
                  <a:moveTo>
                    <a:pt x="10334" y="3546"/>
                  </a:moveTo>
                  <a:cubicBezTo>
                    <a:pt x="10428" y="4826"/>
                    <a:pt x="10809" y="5841"/>
                    <a:pt x="11296" y="6120"/>
                  </a:cubicBezTo>
                  <a:cubicBezTo>
                    <a:pt x="11202" y="4840"/>
                    <a:pt x="10821" y="3826"/>
                    <a:pt x="10334" y="3546"/>
                  </a:cubicBezTo>
                  <a:close/>
                  <a:moveTo>
                    <a:pt x="9790" y="3546"/>
                  </a:moveTo>
                  <a:cubicBezTo>
                    <a:pt x="9302" y="3826"/>
                    <a:pt x="8921" y="4840"/>
                    <a:pt x="8827" y="6120"/>
                  </a:cubicBezTo>
                  <a:cubicBezTo>
                    <a:pt x="9315" y="5841"/>
                    <a:pt x="9695" y="4826"/>
                    <a:pt x="9790" y="3546"/>
                  </a:cubicBezTo>
                  <a:close/>
                  <a:moveTo>
                    <a:pt x="7336" y="3546"/>
                  </a:moveTo>
                  <a:cubicBezTo>
                    <a:pt x="7430" y="4826"/>
                    <a:pt x="7811" y="5841"/>
                    <a:pt x="8299" y="6120"/>
                  </a:cubicBezTo>
                  <a:cubicBezTo>
                    <a:pt x="8204" y="4840"/>
                    <a:pt x="7824" y="3826"/>
                    <a:pt x="7336" y="3546"/>
                  </a:cubicBezTo>
                  <a:close/>
                  <a:moveTo>
                    <a:pt x="6792" y="3546"/>
                  </a:moveTo>
                  <a:cubicBezTo>
                    <a:pt x="6304" y="3826"/>
                    <a:pt x="5923" y="4840"/>
                    <a:pt x="5829" y="6120"/>
                  </a:cubicBezTo>
                  <a:cubicBezTo>
                    <a:pt x="6317" y="5841"/>
                    <a:pt x="6697" y="4826"/>
                    <a:pt x="6792" y="3546"/>
                  </a:cubicBezTo>
                  <a:close/>
                  <a:moveTo>
                    <a:pt x="4338" y="3546"/>
                  </a:moveTo>
                  <a:cubicBezTo>
                    <a:pt x="4432" y="4826"/>
                    <a:pt x="4813" y="5841"/>
                    <a:pt x="5301" y="6120"/>
                  </a:cubicBezTo>
                  <a:cubicBezTo>
                    <a:pt x="5206" y="4840"/>
                    <a:pt x="4826" y="3826"/>
                    <a:pt x="4338" y="3546"/>
                  </a:cubicBezTo>
                  <a:close/>
                  <a:moveTo>
                    <a:pt x="3794" y="3546"/>
                  </a:moveTo>
                  <a:cubicBezTo>
                    <a:pt x="3306" y="3826"/>
                    <a:pt x="2926" y="4840"/>
                    <a:pt x="2831" y="6120"/>
                  </a:cubicBezTo>
                  <a:cubicBezTo>
                    <a:pt x="3319" y="5841"/>
                    <a:pt x="3699" y="4826"/>
                    <a:pt x="3794" y="3546"/>
                  </a:cubicBezTo>
                  <a:close/>
                  <a:moveTo>
                    <a:pt x="1340" y="3546"/>
                  </a:moveTo>
                  <a:cubicBezTo>
                    <a:pt x="1435" y="4826"/>
                    <a:pt x="1815" y="5841"/>
                    <a:pt x="2303" y="6120"/>
                  </a:cubicBezTo>
                  <a:cubicBezTo>
                    <a:pt x="2208" y="4840"/>
                    <a:pt x="1828" y="3826"/>
                    <a:pt x="1340" y="3546"/>
                  </a:cubicBezTo>
                  <a:close/>
                  <a:moveTo>
                    <a:pt x="21600" y="3060"/>
                  </a:moveTo>
                  <a:lnTo>
                    <a:pt x="21600" y="3689"/>
                  </a:lnTo>
                  <a:cubicBezTo>
                    <a:pt x="21201" y="4089"/>
                    <a:pt x="20901" y="5004"/>
                    <a:pt x="20819" y="6120"/>
                  </a:cubicBezTo>
                  <a:cubicBezTo>
                    <a:pt x="21146" y="5932"/>
                    <a:pt x="21426" y="5412"/>
                    <a:pt x="21600" y="4698"/>
                  </a:cubicBezTo>
                  <a:lnTo>
                    <a:pt x="21600" y="5650"/>
                  </a:lnTo>
                  <a:cubicBezTo>
                    <a:pt x="21387" y="6212"/>
                    <a:pt x="21108" y="6603"/>
                    <a:pt x="20795" y="6741"/>
                  </a:cubicBezTo>
                  <a:lnTo>
                    <a:pt x="20795" y="6747"/>
                  </a:lnTo>
                  <a:cubicBezTo>
                    <a:pt x="20785" y="6751"/>
                    <a:pt x="20776" y="6756"/>
                    <a:pt x="20766" y="6754"/>
                  </a:cubicBezTo>
                  <a:cubicBezTo>
                    <a:pt x="20711" y="6780"/>
                    <a:pt x="20654" y="6794"/>
                    <a:pt x="20597" y="6797"/>
                  </a:cubicBezTo>
                  <a:lnTo>
                    <a:pt x="20567" y="6804"/>
                  </a:lnTo>
                  <a:lnTo>
                    <a:pt x="20567" y="6802"/>
                  </a:lnTo>
                  <a:lnTo>
                    <a:pt x="20566" y="6802"/>
                  </a:lnTo>
                  <a:cubicBezTo>
                    <a:pt x="20565" y="6784"/>
                    <a:pt x="20565" y="6766"/>
                    <a:pt x="20565" y="6748"/>
                  </a:cubicBezTo>
                  <a:cubicBezTo>
                    <a:pt x="20565" y="6721"/>
                    <a:pt x="20565" y="6695"/>
                    <a:pt x="20567" y="6668"/>
                  </a:cubicBezTo>
                  <a:cubicBezTo>
                    <a:pt x="20567" y="6520"/>
                    <a:pt x="20571" y="6374"/>
                    <a:pt x="20580" y="6231"/>
                  </a:cubicBezTo>
                  <a:lnTo>
                    <a:pt x="20581" y="6200"/>
                  </a:lnTo>
                  <a:cubicBezTo>
                    <a:pt x="20582" y="6200"/>
                    <a:pt x="20582" y="6200"/>
                    <a:pt x="20582" y="6199"/>
                  </a:cubicBezTo>
                  <a:cubicBezTo>
                    <a:pt x="20661" y="4717"/>
                    <a:pt x="21064" y="3503"/>
                    <a:pt x="21600" y="3060"/>
                  </a:cubicBezTo>
                  <a:close/>
                  <a:moveTo>
                    <a:pt x="19076" y="2862"/>
                  </a:moveTo>
                  <a:lnTo>
                    <a:pt x="19106" y="2870"/>
                  </a:lnTo>
                  <a:cubicBezTo>
                    <a:pt x="19163" y="2872"/>
                    <a:pt x="19220" y="2886"/>
                    <a:pt x="19275" y="2912"/>
                  </a:cubicBezTo>
                  <a:cubicBezTo>
                    <a:pt x="19285" y="2910"/>
                    <a:pt x="19294" y="2915"/>
                    <a:pt x="19304" y="2920"/>
                  </a:cubicBezTo>
                  <a:lnTo>
                    <a:pt x="19304" y="2925"/>
                  </a:lnTo>
                  <a:cubicBezTo>
                    <a:pt x="19940" y="3206"/>
                    <a:pt x="20438" y="4532"/>
                    <a:pt x="20527" y="6199"/>
                  </a:cubicBezTo>
                  <a:cubicBezTo>
                    <a:pt x="20527" y="6200"/>
                    <a:pt x="20527" y="6200"/>
                    <a:pt x="20528" y="6200"/>
                  </a:cubicBezTo>
                  <a:lnTo>
                    <a:pt x="20529" y="6231"/>
                  </a:lnTo>
                  <a:cubicBezTo>
                    <a:pt x="20537" y="6374"/>
                    <a:pt x="20542" y="6520"/>
                    <a:pt x="20542" y="6668"/>
                  </a:cubicBezTo>
                  <a:cubicBezTo>
                    <a:pt x="20544" y="6695"/>
                    <a:pt x="20544" y="6721"/>
                    <a:pt x="20544" y="6748"/>
                  </a:cubicBezTo>
                  <a:cubicBezTo>
                    <a:pt x="20544" y="6766"/>
                    <a:pt x="20544" y="6784"/>
                    <a:pt x="20543" y="6802"/>
                  </a:cubicBezTo>
                  <a:lnTo>
                    <a:pt x="20542" y="6802"/>
                  </a:lnTo>
                  <a:lnTo>
                    <a:pt x="20542" y="6804"/>
                  </a:lnTo>
                  <a:lnTo>
                    <a:pt x="20512" y="6797"/>
                  </a:lnTo>
                  <a:cubicBezTo>
                    <a:pt x="20454" y="6794"/>
                    <a:pt x="20398" y="6780"/>
                    <a:pt x="20343" y="6754"/>
                  </a:cubicBezTo>
                  <a:cubicBezTo>
                    <a:pt x="20333" y="6756"/>
                    <a:pt x="20323" y="6751"/>
                    <a:pt x="20314" y="6747"/>
                  </a:cubicBezTo>
                  <a:lnTo>
                    <a:pt x="20314" y="6741"/>
                  </a:lnTo>
                  <a:cubicBezTo>
                    <a:pt x="19678" y="6461"/>
                    <a:pt x="19180" y="5134"/>
                    <a:pt x="19091" y="3467"/>
                  </a:cubicBezTo>
                  <a:cubicBezTo>
                    <a:pt x="19091" y="3467"/>
                    <a:pt x="19091" y="3467"/>
                    <a:pt x="19090" y="3467"/>
                  </a:cubicBezTo>
                  <a:lnTo>
                    <a:pt x="19089" y="3435"/>
                  </a:lnTo>
                  <a:cubicBezTo>
                    <a:pt x="19080" y="3292"/>
                    <a:pt x="19076" y="3146"/>
                    <a:pt x="19076" y="2998"/>
                  </a:cubicBezTo>
                  <a:cubicBezTo>
                    <a:pt x="19074" y="2972"/>
                    <a:pt x="19074" y="2945"/>
                    <a:pt x="19074" y="2918"/>
                  </a:cubicBezTo>
                  <a:lnTo>
                    <a:pt x="19075" y="2864"/>
                  </a:lnTo>
                  <a:lnTo>
                    <a:pt x="19076" y="2864"/>
                  </a:lnTo>
                  <a:close/>
                  <a:moveTo>
                    <a:pt x="19035" y="2862"/>
                  </a:moveTo>
                  <a:lnTo>
                    <a:pt x="19035" y="2864"/>
                  </a:lnTo>
                  <a:lnTo>
                    <a:pt x="19036" y="2864"/>
                  </a:lnTo>
                  <a:lnTo>
                    <a:pt x="19037" y="2918"/>
                  </a:lnTo>
                  <a:cubicBezTo>
                    <a:pt x="19037" y="2945"/>
                    <a:pt x="19037" y="2972"/>
                    <a:pt x="19035" y="2998"/>
                  </a:cubicBezTo>
                  <a:cubicBezTo>
                    <a:pt x="19035" y="3146"/>
                    <a:pt x="19031" y="3292"/>
                    <a:pt x="19022" y="3435"/>
                  </a:cubicBezTo>
                  <a:lnTo>
                    <a:pt x="19021" y="3467"/>
                  </a:lnTo>
                  <a:cubicBezTo>
                    <a:pt x="19020" y="3467"/>
                    <a:pt x="19020" y="3467"/>
                    <a:pt x="19020" y="3467"/>
                  </a:cubicBezTo>
                  <a:cubicBezTo>
                    <a:pt x="18931" y="5134"/>
                    <a:pt x="18433" y="6461"/>
                    <a:pt x="17797" y="6741"/>
                  </a:cubicBezTo>
                  <a:lnTo>
                    <a:pt x="17797" y="6747"/>
                  </a:lnTo>
                  <a:cubicBezTo>
                    <a:pt x="17787" y="6751"/>
                    <a:pt x="17778" y="6756"/>
                    <a:pt x="17768" y="6754"/>
                  </a:cubicBezTo>
                  <a:cubicBezTo>
                    <a:pt x="17713" y="6780"/>
                    <a:pt x="17656" y="6794"/>
                    <a:pt x="17599" y="6797"/>
                  </a:cubicBezTo>
                  <a:lnTo>
                    <a:pt x="17569" y="6804"/>
                  </a:lnTo>
                  <a:lnTo>
                    <a:pt x="17569" y="6802"/>
                  </a:lnTo>
                  <a:lnTo>
                    <a:pt x="17568" y="6802"/>
                  </a:lnTo>
                  <a:cubicBezTo>
                    <a:pt x="17567" y="6784"/>
                    <a:pt x="17567" y="6766"/>
                    <a:pt x="17567" y="6748"/>
                  </a:cubicBezTo>
                  <a:cubicBezTo>
                    <a:pt x="17567" y="6721"/>
                    <a:pt x="17567" y="6695"/>
                    <a:pt x="17569" y="6668"/>
                  </a:cubicBezTo>
                  <a:cubicBezTo>
                    <a:pt x="17569" y="6520"/>
                    <a:pt x="17573" y="6374"/>
                    <a:pt x="17582" y="6231"/>
                  </a:cubicBezTo>
                  <a:lnTo>
                    <a:pt x="17583" y="6200"/>
                  </a:lnTo>
                  <a:cubicBezTo>
                    <a:pt x="17584" y="6200"/>
                    <a:pt x="17584" y="6200"/>
                    <a:pt x="17584" y="6199"/>
                  </a:cubicBezTo>
                  <a:cubicBezTo>
                    <a:pt x="17673" y="4532"/>
                    <a:pt x="18171" y="3206"/>
                    <a:pt x="18807" y="2925"/>
                  </a:cubicBezTo>
                  <a:lnTo>
                    <a:pt x="18807" y="2920"/>
                  </a:lnTo>
                  <a:cubicBezTo>
                    <a:pt x="18817" y="2915"/>
                    <a:pt x="18826" y="2910"/>
                    <a:pt x="18836" y="2912"/>
                  </a:cubicBezTo>
                  <a:cubicBezTo>
                    <a:pt x="18891" y="2886"/>
                    <a:pt x="18948" y="2872"/>
                    <a:pt x="19005" y="2870"/>
                  </a:cubicBezTo>
                  <a:close/>
                  <a:moveTo>
                    <a:pt x="16078" y="2862"/>
                  </a:moveTo>
                  <a:lnTo>
                    <a:pt x="16108" y="2870"/>
                  </a:lnTo>
                  <a:cubicBezTo>
                    <a:pt x="16165" y="2872"/>
                    <a:pt x="16222" y="2886"/>
                    <a:pt x="16277" y="2912"/>
                  </a:cubicBezTo>
                  <a:cubicBezTo>
                    <a:pt x="16287" y="2910"/>
                    <a:pt x="16296" y="2915"/>
                    <a:pt x="16306" y="2920"/>
                  </a:cubicBezTo>
                  <a:lnTo>
                    <a:pt x="16306" y="2925"/>
                  </a:lnTo>
                  <a:cubicBezTo>
                    <a:pt x="16942" y="3206"/>
                    <a:pt x="17440" y="4532"/>
                    <a:pt x="17529" y="6199"/>
                  </a:cubicBezTo>
                  <a:cubicBezTo>
                    <a:pt x="17529" y="6200"/>
                    <a:pt x="17529" y="6200"/>
                    <a:pt x="17530" y="6200"/>
                  </a:cubicBezTo>
                  <a:lnTo>
                    <a:pt x="17531" y="6231"/>
                  </a:lnTo>
                  <a:cubicBezTo>
                    <a:pt x="17540" y="6374"/>
                    <a:pt x="17544" y="6520"/>
                    <a:pt x="17544" y="6668"/>
                  </a:cubicBezTo>
                  <a:cubicBezTo>
                    <a:pt x="17546" y="6695"/>
                    <a:pt x="17546" y="6721"/>
                    <a:pt x="17546" y="6748"/>
                  </a:cubicBezTo>
                  <a:cubicBezTo>
                    <a:pt x="17546" y="6766"/>
                    <a:pt x="17546" y="6784"/>
                    <a:pt x="17545" y="6802"/>
                  </a:cubicBezTo>
                  <a:lnTo>
                    <a:pt x="17544" y="6802"/>
                  </a:lnTo>
                  <a:lnTo>
                    <a:pt x="17544" y="6804"/>
                  </a:lnTo>
                  <a:lnTo>
                    <a:pt x="17514" y="6797"/>
                  </a:lnTo>
                  <a:cubicBezTo>
                    <a:pt x="17457" y="6794"/>
                    <a:pt x="17400" y="6780"/>
                    <a:pt x="17345" y="6754"/>
                  </a:cubicBezTo>
                  <a:cubicBezTo>
                    <a:pt x="17335" y="6756"/>
                    <a:pt x="17326" y="6751"/>
                    <a:pt x="17316" y="6747"/>
                  </a:cubicBezTo>
                  <a:lnTo>
                    <a:pt x="17316" y="6741"/>
                  </a:lnTo>
                  <a:cubicBezTo>
                    <a:pt x="16680" y="6461"/>
                    <a:pt x="16182" y="5134"/>
                    <a:pt x="16093" y="3467"/>
                  </a:cubicBezTo>
                  <a:cubicBezTo>
                    <a:pt x="16093" y="3467"/>
                    <a:pt x="16093" y="3467"/>
                    <a:pt x="16092" y="3467"/>
                  </a:cubicBezTo>
                  <a:lnTo>
                    <a:pt x="16091" y="3435"/>
                  </a:lnTo>
                  <a:cubicBezTo>
                    <a:pt x="16082" y="3292"/>
                    <a:pt x="16078" y="3146"/>
                    <a:pt x="16078" y="2998"/>
                  </a:cubicBezTo>
                  <a:cubicBezTo>
                    <a:pt x="16076" y="2972"/>
                    <a:pt x="16076" y="2945"/>
                    <a:pt x="16076" y="2918"/>
                  </a:cubicBezTo>
                  <a:lnTo>
                    <a:pt x="16077" y="2864"/>
                  </a:lnTo>
                  <a:lnTo>
                    <a:pt x="16078" y="2864"/>
                  </a:lnTo>
                  <a:close/>
                  <a:moveTo>
                    <a:pt x="16037" y="2862"/>
                  </a:moveTo>
                  <a:lnTo>
                    <a:pt x="16037" y="2864"/>
                  </a:lnTo>
                  <a:lnTo>
                    <a:pt x="16038" y="2864"/>
                  </a:lnTo>
                  <a:lnTo>
                    <a:pt x="16039" y="2918"/>
                  </a:lnTo>
                  <a:cubicBezTo>
                    <a:pt x="16039" y="2945"/>
                    <a:pt x="16039" y="2972"/>
                    <a:pt x="16037" y="2998"/>
                  </a:cubicBezTo>
                  <a:cubicBezTo>
                    <a:pt x="16037" y="3146"/>
                    <a:pt x="16033" y="3292"/>
                    <a:pt x="16024" y="3435"/>
                  </a:cubicBezTo>
                  <a:lnTo>
                    <a:pt x="16023" y="3467"/>
                  </a:lnTo>
                  <a:cubicBezTo>
                    <a:pt x="16022" y="3467"/>
                    <a:pt x="16022" y="3467"/>
                    <a:pt x="16022" y="3467"/>
                  </a:cubicBezTo>
                  <a:cubicBezTo>
                    <a:pt x="15933" y="5134"/>
                    <a:pt x="15435" y="6461"/>
                    <a:pt x="14799" y="6741"/>
                  </a:cubicBezTo>
                  <a:lnTo>
                    <a:pt x="14799" y="6747"/>
                  </a:lnTo>
                  <a:cubicBezTo>
                    <a:pt x="14789" y="6751"/>
                    <a:pt x="14780" y="6756"/>
                    <a:pt x="14770" y="6754"/>
                  </a:cubicBezTo>
                  <a:cubicBezTo>
                    <a:pt x="14715" y="6780"/>
                    <a:pt x="14658" y="6794"/>
                    <a:pt x="14601" y="6797"/>
                  </a:cubicBezTo>
                  <a:lnTo>
                    <a:pt x="14571" y="6804"/>
                  </a:lnTo>
                  <a:lnTo>
                    <a:pt x="14571" y="6802"/>
                  </a:lnTo>
                  <a:lnTo>
                    <a:pt x="14570" y="6802"/>
                  </a:lnTo>
                  <a:cubicBezTo>
                    <a:pt x="14569" y="6784"/>
                    <a:pt x="14569" y="6766"/>
                    <a:pt x="14569" y="6748"/>
                  </a:cubicBezTo>
                  <a:cubicBezTo>
                    <a:pt x="14569" y="6721"/>
                    <a:pt x="14569" y="6695"/>
                    <a:pt x="14571" y="6668"/>
                  </a:cubicBezTo>
                  <a:cubicBezTo>
                    <a:pt x="14571" y="6520"/>
                    <a:pt x="14576" y="6374"/>
                    <a:pt x="14584" y="6231"/>
                  </a:cubicBezTo>
                  <a:lnTo>
                    <a:pt x="14585" y="6200"/>
                  </a:lnTo>
                  <a:cubicBezTo>
                    <a:pt x="14586" y="6200"/>
                    <a:pt x="14586" y="6200"/>
                    <a:pt x="14586" y="6199"/>
                  </a:cubicBezTo>
                  <a:cubicBezTo>
                    <a:pt x="14675" y="4532"/>
                    <a:pt x="15173" y="3206"/>
                    <a:pt x="15809" y="2925"/>
                  </a:cubicBezTo>
                  <a:lnTo>
                    <a:pt x="15809" y="2920"/>
                  </a:lnTo>
                  <a:cubicBezTo>
                    <a:pt x="15819" y="2915"/>
                    <a:pt x="15828" y="2910"/>
                    <a:pt x="15838" y="2912"/>
                  </a:cubicBezTo>
                  <a:cubicBezTo>
                    <a:pt x="15893" y="2886"/>
                    <a:pt x="15950" y="2872"/>
                    <a:pt x="16007" y="2870"/>
                  </a:cubicBezTo>
                  <a:close/>
                  <a:moveTo>
                    <a:pt x="13080" y="2862"/>
                  </a:moveTo>
                  <a:lnTo>
                    <a:pt x="13110" y="2870"/>
                  </a:lnTo>
                  <a:cubicBezTo>
                    <a:pt x="13167" y="2872"/>
                    <a:pt x="13224" y="2886"/>
                    <a:pt x="13279" y="2912"/>
                  </a:cubicBezTo>
                  <a:cubicBezTo>
                    <a:pt x="13289" y="2910"/>
                    <a:pt x="13298" y="2915"/>
                    <a:pt x="13308" y="2920"/>
                  </a:cubicBezTo>
                  <a:lnTo>
                    <a:pt x="13308" y="2925"/>
                  </a:lnTo>
                  <a:cubicBezTo>
                    <a:pt x="13944" y="3206"/>
                    <a:pt x="14442" y="4532"/>
                    <a:pt x="14531" y="6199"/>
                  </a:cubicBezTo>
                  <a:cubicBezTo>
                    <a:pt x="14531" y="6200"/>
                    <a:pt x="14531" y="6200"/>
                    <a:pt x="14532" y="6200"/>
                  </a:cubicBezTo>
                  <a:lnTo>
                    <a:pt x="14533" y="6231"/>
                  </a:lnTo>
                  <a:cubicBezTo>
                    <a:pt x="14542" y="6374"/>
                    <a:pt x="14546" y="6520"/>
                    <a:pt x="14546" y="6668"/>
                  </a:cubicBezTo>
                  <a:cubicBezTo>
                    <a:pt x="14548" y="6695"/>
                    <a:pt x="14548" y="6721"/>
                    <a:pt x="14548" y="6748"/>
                  </a:cubicBezTo>
                  <a:cubicBezTo>
                    <a:pt x="14548" y="6766"/>
                    <a:pt x="14548" y="6784"/>
                    <a:pt x="14547" y="6802"/>
                  </a:cubicBezTo>
                  <a:lnTo>
                    <a:pt x="14546" y="6802"/>
                  </a:lnTo>
                  <a:lnTo>
                    <a:pt x="14546" y="6804"/>
                  </a:lnTo>
                  <a:lnTo>
                    <a:pt x="14516" y="6797"/>
                  </a:lnTo>
                  <a:cubicBezTo>
                    <a:pt x="14459" y="6794"/>
                    <a:pt x="14402" y="6780"/>
                    <a:pt x="14347" y="6754"/>
                  </a:cubicBezTo>
                  <a:cubicBezTo>
                    <a:pt x="14337" y="6756"/>
                    <a:pt x="14328" y="6751"/>
                    <a:pt x="14318" y="6747"/>
                  </a:cubicBezTo>
                  <a:lnTo>
                    <a:pt x="14318" y="6741"/>
                  </a:lnTo>
                  <a:cubicBezTo>
                    <a:pt x="13682" y="6461"/>
                    <a:pt x="13184" y="5134"/>
                    <a:pt x="13095" y="3467"/>
                  </a:cubicBezTo>
                  <a:cubicBezTo>
                    <a:pt x="13095" y="3467"/>
                    <a:pt x="13095" y="3467"/>
                    <a:pt x="13094" y="3467"/>
                  </a:cubicBezTo>
                  <a:lnTo>
                    <a:pt x="13093" y="3435"/>
                  </a:lnTo>
                  <a:cubicBezTo>
                    <a:pt x="13084" y="3292"/>
                    <a:pt x="13080" y="3146"/>
                    <a:pt x="13080" y="2998"/>
                  </a:cubicBezTo>
                  <a:cubicBezTo>
                    <a:pt x="13078" y="2972"/>
                    <a:pt x="13078" y="2945"/>
                    <a:pt x="13078" y="2918"/>
                  </a:cubicBezTo>
                  <a:lnTo>
                    <a:pt x="13079" y="2864"/>
                  </a:lnTo>
                  <a:lnTo>
                    <a:pt x="13080" y="2864"/>
                  </a:lnTo>
                  <a:close/>
                  <a:moveTo>
                    <a:pt x="10082" y="2862"/>
                  </a:moveTo>
                  <a:lnTo>
                    <a:pt x="10112" y="2870"/>
                  </a:lnTo>
                  <a:cubicBezTo>
                    <a:pt x="10170" y="2872"/>
                    <a:pt x="10226" y="2886"/>
                    <a:pt x="10281" y="2912"/>
                  </a:cubicBezTo>
                  <a:cubicBezTo>
                    <a:pt x="10291" y="2910"/>
                    <a:pt x="10301" y="2915"/>
                    <a:pt x="10310" y="2920"/>
                  </a:cubicBezTo>
                  <a:lnTo>
                    <a:pt x="10310" y="2925"/>
                  </a:lnTo>
                  <a:cubicBezTo>
                    <a:pt x="10946" y="3206"/>
                    <a:pt x="11444" y="4532"/>
                    <a:pt x="11533" y="6199"/>
                  </a:cubicBezTo>
                  <a:cubicBezTo>
                    <a:pt x="11533" y="6200"/>
                    <a:pt x="11534" y="6200"/>
                    <a:pt x="11534" y="6200"/>
                  </a:cubicBezTo>
                  <a:lnTo>
                    <a:pt x="11535" y="6231"/>
                  </a:lnTo>
                  <a:cubicBezTo>
                    <a:pt x="11544" y="6374"/>
                    <a:pt x="11548" y="6520"/>
                    <a:pt x="11548" y="6668"/>
                  </a:cubicBezTo>
                  <a:cubicBezTo>
                    <a:pt x="11550" y="6695"/>
                    <a:pt x="11550" y="6721"/>
                    <a:pt x="11550" y="6748"/>
                  </a:cubicBezTo>
                  <a:cubicBezTo>
                    <a:pt x="11550" y="6766"/>
                    <a:pt x="11550" y="6784"/>
                    <a:pt x="11549" y="6802"/>
                  </a:cubicBezTo>
                  <a:lnTo>
                    <a:pt x="11549" y="6802"/>
                  </a:lnTo>
                  <a:lnTo>
                    <a:pt x="11548" y="6804"/>
                  </a:lnTo>
                  <a:lnTo>
                    <a:pt x="11518" y="6797"/>
                  </a:lnTo>
                  <a:cubicBezTo>
                    <a:pt x="11461" y="6794"/>
                    <a:pt x="11404" y="6780"/>
                    <a:pt x="11349" y="6754"/>
                  </a:cubicBezTo>
                  <a:cubicBezTo>
                    <a:pt x="11339" y="6756"/>
                    <a:pt x="11330" y="6751"/>
                    <a:pt x="11320" y="6747"/>
                  </a:cubicBezTo>
                  <a:lnTo>
                    <a:pt x="11320" y="6741"/>
                  </a:lnTo>
                  <a:cubicBezTo>
                    <a:pt x="10684" y="6461"/>
                    <a:pt x="10186" y="5134"/>
                    <a:pt x="10097" y="3467"/>
                  </a:cubicBezTo>
                  <a:cubicBezTo>
                    <a:pt x="10097" y="3467"/>
                    <a:pt x="10097" y="3467"/>
                    <a:pt x="10097" y="3467"/>
                  </a:cubicBezTo>
                  <a:lnTo>
                    <a:pt x="10096" y="3435"/>
                  </a:lnTo>
                  <a:cubicBezTo>
                    <a:pt x="10087" y="3292"/>
                    <a:pt x="10082" y="3146"/>
                    <a:pt x="10082" y="2998"/>
                  </a:cubicBezTo>
                  <a:cubicBezTo>
                    <a:pt x="10080" y="2972"/>
                    <a:pt x="10080" y="2945"/>
                    <a:pt x="10080" y="2918"/>
                  </a:cubicBezTo>
                  <a:lnTo>
                    <a:pt x="10081" y="2864"/>
                  </a:lnTo>
                  <a:lnTo>
                    <a:pt x="10082" y="2864"/>
                  </a:lnTo>
                  <a:close/>
                  <a:moveTo>
                    <a:pt x="10042" y="2862"/>
                  </a:moveTo>
                  <a:lnTo>
                    <a:pt x="10042" y="2864"/>
                  </a:lnTo>
                  <a:lnTo>
                    <a:pt x="10042" y="2864"/>
                  </a:lnTo>
                  <a:lnTo>
                    <a:pt x="10044" y="2918"/>
                  </a:lnTo>
                  <a:cubicBezTo>
                    <a:pt x="10044" y="2945"/>
                    <a:pt x="10043" y="2972"/>
                    <a:pt x="10041" y="2998"/>
                  </a:cubicBezTo>
                  <a:cubicBezTo>
                    <a:pt x="10041" y="3146"/>
                    <a:pt x="10037" y="3292"/>
                    <a:pt x="10028" y="3435"/>
                  </a:cubicBezTo>
                  <a:lnTo>
                    <a:pt x="10027" y="3467"/>
                  </a:lnTo>
                  <a:cubicBezTo>
                    <a:pt x="10027" y="3467"/>
                    <a:pt x="10026" y="3467"/>
                    <a:pt x="10026" y="3467"/>
                  </a:cubicBezTo>
                  <a:cubicBezTo>
                    <a:pt x="9937" y="5134"/>
                    <a:pt x="9439" y="6461"/>
                    <a:pt x="8803" y="6741"/>
                  </a:cubicBezTo>
                  <a:lnTo>
                    <a:pt x="8803" y="6747"/>
                  </a:lnTo>
                  <a:cubicBezTo>
                    <a:pt x="8794" y="6751"/>
                    <a:pt x="8784" y="6756"/>
                    <a:pt x="8774" y="6754"/>
                  </a:cubicBezTo>
                  <a:cubicBezTo>
                    <a:pt x="8719" y="6780"/>
                    <a:pt x="8663" y="6794"/>
                    <a:pt x="8605" y="6797"/>
                  </a:cubicBezTo>
                  <a:lnTo>
                    <a:pt x="8575" y="6804"/>
                  </a:lnTo>
                  <a:lnTo>
                    <a:pt x="8575" y="6802"/>
                  </a:lnTo>
                  <a:lnTo>
                    <a:pt x="8574" y="6802"/>
                  </a:lnTo>
                  <a:cubicBezTo>
                    <a:pt x="8573" y="6784"/>
                    <a:pt x="8573" y="6766"/>
                    <a:pt x="8573" y="6748"/>
                  </a:cubicBezTo>
                  <a:cubicBezTo>
                    <a:pt x="8573" y="6721"/>
                    <a:pt x="8573" y="6695"/>
                    <a:pt x="8575" y="6668"/>
                  </a:cubicBezTo>
                  <a:cubicBezTo>
                    <a:pt x="8575" y="6520"/>
                    <a:pt x="8580" y="6374"/>
                    <a:pt x="8589" y="6231"/>
                  </a:cubicBezTo>
                  <a:lnTo>
                    <a:pt x="8590" y="6200"/>
                  </a:lnTo>
                  <a:cubicBezTo>
                    <a:pt x="8590" y="6200"/>
                    <a:pt x="8590" y="6200"/>
                    <a:pt x="8590" y="6199"/>
                  </a:cubicBezTo>
                  <a:cubicBezTo>
                    <a:pt x="8680" y="4532"/>
                    <a:pt x="9177" y="3206"/>
                    <a:pt x="9813" y="2925"/>
                  </a:cubicBezTo>
                  <a:lnTo>
                    <a:pt x="9813" y="2920"/>
                  </a:lnTo>
                  <a:cubicBezTo>
                    <a:pt x="9823" y="2915"/>
                    <a:pt x="9832" y="2910"/>
                    <a:pt x="9842" y="2912"/>
                  </a:cubicBezTo>
                  <a:cubicBezTo>
                    <a:pt x="9897" y="2886"/>
                    <a:pt x="9954" y="2872"/>
                    <a:pt x="10011" y="2870"/>
                  </a:cubicBezTo>
                  <a:close/>
                  <a:moveTo>
                    <a:pt x="7084" y="2862"/>
                  </a:moveTo>
                  <a:lnTo>
                    <a:pt x="7114" y="2870"/>
                  </a:lnTo>
                  <a:cubicBezTo>
                    <a:pt x="7172" y="2872"/>
                    <a:pt x="7228" y="2886"/>
                    <a:pt x="7283" y="2912"/>
                  </a:cubicBezTo>
                  <a:cubicBezTo>
                    <a:pt x="7293" y="2910"/>
                    <a:pt x="7303" y="2915"/>
                    <a:pt x="7312" y="2920"/>
                  </a:cubicBezTo>
                  <a:lnTo>
                    <a:pt x="7312" y="2925"/>
                  </a:lnTo>
                  <a:cubicBezTo>
                    <a:pt x="7948" y="3206"/>
                    <a:pt x="8446" y="4532"/>
                    <a:pt x="8535" y="6199"/>
                  </a:cubicBezTo>
                  <a:cubicBezTo>
                    <a:pt x="8535" y="6200"/>
                    <a:pt x="8536" y="6200"/>
                    <a:pt x="8536" y="6200"/>
                  </a:cubicBezTo>
                  <a:lnTo>
                    <a:pt x="8537" y="6231"/>
                  </a:lnTo>
                  <a:cubicBezTo>
                    <a:pt x="8546" y="6374"/>
                    <a:pt x="8550" y="6520"/>
                    <a:pt x="8550" y="6668"/>
                  </a:cubicBezTo>
                  <a:cubicBezTo>
                    <a:pt x="8552" y="6695"/>
                    <a:pt x="8553" y="6721"/>
                    <a:pt x="8553" y="6748"/>
                  </a:cubicBezTo>
                  <a:cubicBezTo>
                    <a:pt x="8553" y="6766"/>
                    <a:pt x="8552" y="6784"/>
                    <a:pt x="8551" y="6802"/>
                  </a:cubicBezTo>
                  <a:lnTo>
                    <a:pt x="8551" y="6802"/>
                  </a:lnTo>
                  <a:lnTo>
                    <a:pt x="8551" y="6804"/>
                  </a:lnTo>
                  <a:lnTo>
                    <a:pt x="8520" y="6797"/>
                  </a:lnTo>
                  <a:cubicBezTo>
                    <a:pt x="8463" y="6794"/>
                    <a:pt x="8406" y="6780"/>
                    <a:pt x="8351" y="6754"/>
                  </a:cubicBezTo>
                  <a:cubicBezTo>
                    <a:pt x="8341" y="6756"/>
                    <a:pt x="8332" y="6751"/>
                    <a:pt x="8322" y="6747"/>
                  </a:cubicBezTo>
                  <a:lnTo>
                    <a:pt x="8322" y="6741"/>
                  </a:lnTo>
                  <a:cubicBezTo>
                    <a:pt x="7686" y="6461"/>
                    <a:pt x="7189" y="5134"/>
                    <a:pt x="7099" y="3467"/>
                  </a:cubicBezTo>
                  <a:cubicBezTo>
                    <a:pt x="7099" y="3467"/>
                    <a:pt x="7099" y="3467"/>
                    <a:pt x="7099" y="3467"/>
                  </a:cubicBezTo>
                  <a:lnTo>
                    <a:pt x="7098" y="3435"/>
                  </a:lnTo>
                  <a:cubicBezTo>
                    <a:pt x="7089" y="3292"/>
                    <a:pt x="7084" y="3146"/>
                    <a:pt x="7084" y="2998"/>
                  </a:cubicBezTo>
                  <a:cubicBezTo>
                    <a:pt x="7082" y="2972"/>
                    <a:pt x="7082" y="2945"/>
                    <a:pt x="7082" y="2918"/>
                  </a:cubicBezTo>
                  <a:lnTo>
                    <a:pt x="7083" y="2864"/>
                  </a:lnTo>
                  <a:lnTo>
                    <a:pt x="7084" y="2864"/>
                  </a:lnTo>
                  <a:close/>
                  <a:moveTo>
                    <a:pt x="7044" y="2862"/>
                  </a:moveTo>
                  <a:lnTo>
                    <a:pt x="7044" y="2864"/>
                  </a:lnTo>
                  <a:lnTo>
                    <a:pt x="7045" y="2864"/>
                  </a:lnTo>
                  <a:lnTo>
                    <a:pt x="7046" y="2918"/>
                  </a:lnTo>
                  <a:cubicBezTo>
                    <a:pt x="7046" y="2945"/>
                    <a:pt x="7046" y="2972"/>
                    <a:pt x="7043" y="2998"/>
                  </a:cubicBezTo>
                  <a:cubicBezTo>
                    <a:pt x="7043" y="3146"/>
                    <a:pt x="7039" y="3292"/>
                    <a:pt x="7030" y="3435"/>
                  </a:cubicBezTo>
                  <a:lnTo>
                    <a:pt x="7029" y="3467"/>
                  </a:lnTo>
                  <a:cubicBezTo>
                    <a:pt x="7029" y="3467"/>
                    <a:pt x="7028" y="3467"/>
                    <a:pt x="7028" y="3467"/>
                  </a:cubicBezTo>
                  <a:cubicBezTo>
                    <a:pt x="6939" y="5134"/>
                    <a:pt x="6441" y="6461"/>
                    <a:pt x="5805" y="6741"/>
                  </a:cubicBezTo>
                  <a:lnTo>
                    <a:pt x="5805" y="6747"/>
                  </a:lnTo>
                  <a:cubicBezTo>
                    <a:pt x="5796" y="6751"/>
                    <a:pt x="5786" y="6756"/>
                    <a:pt x="5776" y="6754"/>
                  </a:cubicBezTo>
                  <a:cubicBezTo>
                    <a:pt x="5721" y="6780"/>
                    <a:pt x="5665" y="6794"/>
                    <a:pt x="5607" y="6797"/>
                  </a:cubicBezTo>
                  <a:lnTo>
                    <a:pt x="5577" y="6804"/>
                  </a:lnTo>
                  <a:lnTo>
                    <a:pt x="5577" y="6802"/>
                  </a:lnTo>
                  <a:lnTo>
                    <a:pt x="5576" y="6802"/>
                  </a:lnTo>
                  <a:cubicBezTo>
                    <a:pt x="5575" y="6784"/>
                    <a:pt x="5575" y="6766"/>
                    <a:pt x="5575" y="6748"/>
                  </a:cubicBezTo>
                  <a:cubicBezTo>
                    <a:pt x="5575" y="6721"/>
                    <a:pt x="5575" y="6695"/>
                    <a:pt x="5578" y="6668"/>
                  </a:cubicBezTo>
                  <a:cubicBezTo>
                    <a:pt x="5577" y="6520"/>
                    <a:pt x="5582" y="6374"/>
                    <a:pt x="5591" y="6231"/>
                  </a:cubicBezTo>
                  <a:lnTo>
                    <a:pt x="5592" y="6200"/>
                  </a:lnTo>
                  <a:cubicBezTo>
                    <a:pt x="5592" y="6200"/>
                    <a:pt x="5592" y="6200"/>
                    <a:pt x="5593" y="6199"/>
                  </a:cubicBezTo>
                  <a:cubicBezTo>
                    <a:pt x="5682" y="4532"/>
                    <a:pt x="6180" y="3206"/>
                    <a:pt x="6815" y="2925"/>
                  </a:cubicBezTo>
                  <a:lnTo>
                    <a:pt x="6816" y="2920"/>
                  </a:lnTo>
                  <a:cubicBezTo>
                    <a:pt x="6825" y="2915"/>
                    <a:pt x="6834" y="2910"/>
                    <a:pt x="6844" y="2912"/>
                  </a:cubicBezTo>
                  <a:cubicBezTo>
                    <a:pt x="6900" y="2886"/>
                    <a:pt x="6956" y="2872"/>
                    <a:pt x="7013" y="2870"/>
                  </a:cubicBezTo>
                  <a:close/>
                  <a:moveTo>
                    <a:pt x="4086" y="2862"/>
                  </a:moveTo>
                  <a:lnTo>
                    <a:pt x="4116" y="2870"/>
                  </a:lnTo>
                  <a:cubicBezTo>
                    <a:pt x="4174" y="2872"/>
                    <a:pt x="4230" y="2886"/>
                    <a:pt x="4285" y="2912"/>
                  </a:cubicBezTo>
                  <a:cubicBezTo>
                    <a:pt x="4295" y="2910"/>
                    <a:pt x="4305" y="2915"/>
                    <a:pt x="4314" y="2920"/>
                  </a:cubicBezTo>
                  <a:lnTo>
                    <a:pt x="4314" y="2925"/>
                  </a:lnTo>
                  <a:cubicBezTo>
                    <a:pt x="4950" y="3206"/>
                    <a:pt x="5448" y="4532"/>
                    <a:pt x="5537" y="6199"/>
                  </a:cubicBezTo>
                  <a:cubicBezTo>
                    <a:pt x="5537" y="6200"/>
                    <a:pt x="5538" y="6200"/>
                    <a:pt x="5538" y="6200"/>
                  </a:cubicBezTo>
                  <a:lnTo>
                    <a:pt x="5539" y="6231"/>
                  </a:lnTo>
                  <a:cubicBezTo>
                    <a:pt x="5548" y="6374"/>
                    <a:pt x="5552" y="6520"/>
                    <a:pt x="5552" y="6668"/>
                  </a:cubicBezTo>
                  <a:cubicBezTo>
                    <a:pt x="5555" y="6695"/>
                    <a:pt x="5555" y="6721"/>
                    <a:pt x="5555" y="6748"/>
                  </a:cubicBezTo>
                  <a:cubicBezTo>
                    <a:pt x="5555" y="6766"/>
                    <a:pt x="5555" y="6784"/>
                    <a:pt x="5554" y="6802"/>
                  </a:cubicBezTo>
                  <a:lnTo>
                    <a:pt x="5553" y="6802"/>
                  </a:lnTo>
                  <a:lnTo>
                    <a:pt x="5553" y="6804"/>
                  </a:lnTo>
                  <a:lnTo>
                    <a:pt x="5522" y="6797"/>
                  </a:lnTo>
                  <a:cubicBezTo>
                    <a:pt x="5465" y="6794"/>
                    <a:pt x="5408" y="6780"/>
                    <a:pt x="5353" y="6754"/>
                  </a:cubicBezTo>
                  <a:cubicBezTo>
                    <a:pt x="5343" y="6756"/>
                    <a:pt x="5334" y="6751"/>
                    <a:pt x="5325" y="6747"/>
                  </a:cubicBezTo>
                  <a:lnTo>
                    <a:pt x="5324" y="6741"/>
                  </a:lnTo>
                  <a:cubicBezTo>
                    <a:pt x="4689" y="6461"/>
                    <a:pt x="4191" y="5134"/>
                    <a:pt x="4102" y="3467"/>
                  </a:cubicBezTo>
                  <a:cubicBezTo>
                    <a:pt x="4101" y="3467"/>
                    <a:pt x="4101" y="3467"/>
                    <a:pt x="4101" y="3467"/>
                  </a:cubicBezTo>
                  <a:lnTo>
                    <a:pt x="4100" y="3435"/>
                  </a:lnTo>
                  <a:cubicBezTo>
                    <a:pt x="4091" y="3292"/>
                    <a:pt x="4086" y="3146"/>
                    <a:pt x="4087" y="2998"/>
                  </a:cubicBezTo>
                  <a:cubicBezTo>
                    <a:pt x="4084" y="2972"/>
                    <a:pt x="4084" y="2945"/>
                    <a:pt x="4084" y="2918"/>
                  </a:cubicBezTo>
                  <a:lnTo>
                    <a:pt x="4085" y="2864"/>
                  </a:lnTo>
                  <a:lnTo>
                    <a:pt x="4086" y="2864"/>
                  </a:lnTo>
                  <a:close/>
                  <a:moveTo>
                    <a:pt x="4046" y="2862"/>
                  </a:moveTo>
                  <a:lnTo>
                    <a:pt x="4046" y="2864"/>
                  </a:lnTo>
                  <a:lnTo>
                    <a:pt x="4047" y="2864"/>
                  </a:lnTo>
                  <a:lnTo>
                    <a:pt x="4048" y="2918"/>
                  </a:lnTo>
                  <a:cubicBezTo>
                    <a:pt x="4048" y="2945"/>
                    <a:pt x="4048" y="2972"/>
                    <a:pt x="4045" y="2998"/>
                  </a:cubicBezTo>
                  <a:cubicBezTo>
                    <a:pt x="4045" y="3146"/>
                    <a:pt x="4041" y="3292"/>
                    <a:pt x="4032" y="3435"/>
                  </a:cubicBezTo>
                  <a:lnTo>
                    <a:pt x="4031" y="3467"/>
                  </a:lnTo>
                  <a:cubicBezTo>
                    <a:pt x="4031" y="3467"/>
                    <a:pt x="4031" y="3467"/>
                    <a:pt x="4030" y="3467"/>
                  </a:cubicBezTo>
                  <a:cubicBezTo>
                    <a:pt x="3941" y="5134"/>
                    <a:pt x="3443" y="6461"/>
                    <a:pt x="2807" y="6741"/>
                  </a:cubicBezTo>
                  <a:lnTo>
                    <a:pt x="2807" y="6747"/>
                  </a:lnTo>
                  <a:cubicBezTo>
                    <a:pt x="2798" y="6751"/>
                    <a:pt x="2788" y="6756"/>
                    <a:pt x="2779" y="6754"/>
                  </a:cubicBezTo>
                  <a:cubicBezTo>
                    <a:pt x="2723" y="6780"/>
                    <a:pt x="2667" y="6794"/>
                    <a:pt x="2609" y="6797"/>
                  </a:cubicBezTo>
                  <a:lnTo>
                    <a:pt x="2579" y="6804"/>
                  </a:lnTo>
                  <a:lnTo>
                    <a:pt x="2579" y="6802"/>
                  </a:lnTo>
                  <a:lnTo>
                    <a:pt x="2578" y="6802"/>
                  </a:lnTo>
                  <a:cubicBezTo>
                    <a:pt x="2577" y="6784"/>
                    <a:pt x="2577" y="6766"/>
                    <a:pt x="2577" y="6748"/>
                  </a:cubicBezTo>
                  <a:cubicBezTo>
                    <a:pt x="2577" y="6721"/>
                    <a:pt x="2577" y="6695"/>
                    <a:pt x="2580" y="6668"/>
                  </a:cubicBezTo>
                  <a:cubicBezTo>
                    <a:pt x="2580" y="6520"/>
                    <a:pt x="2584" y="6374"/>
                    <a:pt x="2593" y="6231"/>
                  </a:cubicBezTo>
                  <a:lnTo>
                    <a:pt x="2594" y="6200"/>
                  </a:lnTo>
                  <a:cubicBezTo>
                    <a:pt x="2594" y="6200"/>
                    <a:pt x="2594" y="6200"/>
                    <a:pt x="2595" y="6199"/>
                  </a:cubicBezTo>
                  <a:cubicBezTo>
                    <a:pt x="2684" y="4532"/>
                    <a:pt x="3182" y="3206"/>
                    <a:pt x="3817" y="2925"/>
                  </a:cubicBezTo>
                  <a:lnTo>
                    <a:pt x="3818" y="2920"/>
                  </a:lnTo>
                  <a:cubicBezTo>
                    <a:pt x="3827" y="2915"/>
                    <a:pt x="3836" y="2910"/>
                    <a:pt x="3846" y="2912"/>
                  </a:cubicBezTo>
                  <a:cubicBezTo>
                    <a:pt x="3902" y="2886"/>
                    <a:pt x="3958" y="2872"/>
                    <a:pt x="4015" y="2870"/>
                  </a:cubicBezTo>
                  <a:close/>
                  <a:moveTo>
                    <a:pt x="1088" y="2862"/>
                  </a:moveTo>
                  <a:lnTo>
                    <a:pt x="1118" y="2870"/>
                  </a:lnTo>
                  <a:cubicBezTo>
                    <a:pt x="1176" y="2872"/>
                    <a:pt x="1232" y="2886"/>
                    <a:pt x="1288" y="2912"/>
                  </a:cubicBezTo>
                  <a:cubicBezTo>
                    <a:pt x="1297" y="2910"/>
                    <a:pt x="1307" y="2915"/>
                    <a:pt x="1316" y="2920"/>
                  </a:cubicBezTo>
                  <a:lnTo>
                    <a:pt x="1316" y="2925"/>
                  </a:lnTo>
                  <a:cubicBezTo>
                    <a:pt x="1952" y="3206"/>
                    <a:pt x="2450" y="4532"/>
                    <a:pt x="2539" y="6199"/>
                  </a:cubicBezTo>
                  <a:cubicBezTo>
                    <a:pt x="2540" y="6200"/>
                    <a:pt x="2540" y="6200"/>
                    <a:pt x="2540" y="6200"/>
                  </a:cubicBezTo>
                  <a:lnTo>
                    <a:pt x="2541" y="6231"/>
                  </a:lnTo>
                  <a:cubicBezTo>
                    <a:pt x="2550" y="6374"/>
                    <a:pt x="2554" y="6520"/>
                    <a:pt x="2554" y="6668"/>
                  </a:cubicBezTo>
                  <a:cubicBezTo>
                    <a:pt x="2557" y="6695"/>
                    <a:pt x="2557" y="6721"/>
                    <a:pt x="2557" y="6748"/>
                  </a:cubicBezTo>
                  <a:cubicBezTo>
                    <a:pt x="2557" y="6766"/>
                    <a:pt x="2557" y="6784"/>
                    <a:pt x="2556" y="6802"/>
                  </a:cubicBezTo>
                  <a:lnTo>
                    <a:pt x="2555" y="6802"/>
                  </a:lnTo>
                  <a:lnTo>
                    <a:pt x="2555" y="6804"/>
                  </a:lnTo>
                  <a:lnTo>
                    <a:pt x="2524" y="6797"/>
                  </a:lnTo>
                  <a:cubicBezTo>
                    <a:pt x="2467" y="6794"/>
                    <a:pt x="2411" y="6780"/>
                    <a:pt x="2355" y="6754"/>
                  </a:cubicBezTo>
                  <a:cubicBezTo>
                    <a:pt x="2345" y="6756"/>
                    <a:pt x="2336" y="6751"/>
                    <a:pt x="2327" y="6747"/>
                  </a:cubicBezTo>
                  <a:lnTo>
                    <a:pt x="2326" y="6741"/>
                  </a:lnTo>
                  <a:cubicBezTo>
                    <a:pt x="1691" y="6461"/>
                    <a:pt x="1193" y="5134"/>
                    <a:pt x="1104" y="3467"/>
                  </a:cubicBezTo>
                  <a:cubicBezTo>
                    <a:pt x="1103" y="3467"/>
                    <a:pt x="1103" y="3467"/>
                    <a:pt x="1103" y="3467"/>
                  </a:cubicBezTo>
                  <a:lnTo>
                    <a:pt x="1102" y="3435"/>
                  </a:lnTo>
                  <a:cubicBezTo>
                    <a:pt x="1093" y="3292"/>
                    <a:pt x="1089" y="3146"/>
                    <a:pt x="1089" y="2998"/>
                  </a:cubicBezTo>
                  <a:cubicBezTo>
                    <a:pt x="1086" y="2972"/>
                    <a:pt x="1086" y="2945"/>
                    <a:pt x="1086" y="2918"/>
                  </a:cubicBezTo>
                  <a:lnTo>
                    <a:pt x="1087" y="2864"/>
                  </a:lnTo>
                  <a:lnTo>
                    <a:pt x="1088" y="2864"/>
                  </a:lnTo>
                  <a:close/>
                  <a:moveTo>
                    <a:pt x="13039" y="2862"/>
                  </a:moveTo>
                  <a:lnTo>
                    <a:pt x="13040" y="2864"/>
                  </a:lnTo>
                  <a:lnTo>
                    <a:pt x="13040" y="2864"/>
                  </a:lnTo>
                  <a:lnTo>
                    <a:pt x="13041" y="2918"/>
                  </a:lnTo>
                  <a:cubicBezTo>
                    <a:pt x="13041" y="2945"/>
                    <a:pt x="13041" y="2972"/>
                    <a:pt x="13039" y="2998"/>
                  </a:cubicBezTo>
                  <a:cubicBezTo>
                    <a:pt x="13039" y="3146"/>
                    <a:pt x="13035" y="3292"/>
                    <a:pt x="13026" y="3435"/>
                  </a:cubicBezTo>
                  <a:lnTo>
                    <a:pt x="13025" y="3467"/>
                  </a:lnTo>
                  <a:cubicBezTo>
                    <a:pt x="13025" y="3467"/>
                    <a:pt x="13024" y="3467"/>
                    <a:pt x="13024" y="3467"/>
                  </a:cubicBezTo>
                  <a:cubicBezTo>
                    <a:pt x="12935" y="5134"/>
                    <a:pt x="12437" y="6461"/>
                    <a:pt x="11801" y="6741"/>
                  </a:cubicBezTo>
                  <a:lnTo>
                    <a:pt x="11801" y="6747"/>
                  </a:lnTo>
                  <a:cubicBezTo>
                    <a:pt x="11792" y="6751"/>
                    <a:pt x="11782" y="6756"/>
                    <a:pt x="11772" y="6754"/>
                  </a:cubicBezTo>
                  <a:cubicBezTo>
                    <a:pt x="11717" y="6780"/>
                    <a:pt x="11661" y="6794"/>
                    <a:pt x="11603" y="6797"/>
                  </a:cubicBezTo>
                  <a:lnTo>
                    <a:pt x="11573" y="6804"/>
                  </a:lnTo>
                  <a:lnTo>
                    <a:pt x="11573" y="6802"/>
                  </a:lnTo>
                  <a:lnTo>
                    <a:pt x="11572" y="6802"/>
                  </a:lnTo>
                  <a:cubicBezTo>
                    <a:pt x="11571" y="6784"/>
                    <a:pt x="11571" y="6766"/>
                    <a:pt x="11571" y="6748"/>
                  </a:cubicBezTo>
                  <a:cubicBezTo>
                    <a:pt x="11571" y="6721"/>
                    <a:pt x="11571" y="6695"/>
                    <a:pt x="11573" y="6668"/>
                  </a:cubicBezTo>
                  <a:cubicBezTo>
                    <a:pt x="11573" y="6520"/>
                    <a:pt x="11578" y="6374"/>
                    <a:pt x="11587" y="6231"/>
                  </a:cubicBezTo>
                  <a:lnTo>
                    <a:pt x="11588" y="6200"/>
                  </a:lnTo>
                  <a:cubicBezTo>
                    <a:pt x="11588" y="6200"/>
                    <a:pt x="11588" y="6200"/>
                    <a:pt x="11588" y="6199"/>
                  </a:cubicBezTo>
                  <a:cubicBezTo>
                    <a:pt x="11677" y="4532"/>
                    <a:pt x="12175" y="3206"/>
                    <a:pt x="12811" y="2925"/>
                  </a:cubicBezTo>
                  <a:lnTo>
                    <a:pt x="12811" y="2920"/>
                  </a:lnTo>
                  <a:cubicBezTo>
                    <a:pt x="12821" y="2915"/>
                    <a:pt x="12830" y="2910"/>
                    <a:pt x="12840" y="2912"/>
                  </a:cubicBezTo>
                  <a:cubicBezTo>
                    <a:pt x="12895" y="2886"/>
                    <a:pt x="12952" y="2872"/>
                    <a:pt x="13009" y="2870"/>
                  </a:cubicBezTo>
                  <a:close/>
                  <a:moveTo>
                    <a:pt x="1048" y="2862"/>
                  </a:moveTo>
                  <a:lnTo>
                    <a:pt x="1048" y="2864"/>
                  </a:lnTo>
                  <a:lnTo>
                    <a:pt x="1049" y="2864"/>
                  </a:lnTo>
                  <a:lnTo>
                    <a:pt x="1050" y="2918"/>
                  </a:lnTo>
                  <a:cubicBezTo>
                    <a:pt x="1050" y="2945"/>
                    <a:pt x="1050" y="2972"/>
                    <a:pt x="1047" y="2998"/>
                  </a:cubicBezTo>
                  <a:cubicBezTo>
                    <a:pt x="1047" y="3146"/>
                    <a:pt x="1043" y="3292"/>
                    <a:pt x="1034" y="3435"/>
                  </a:cubicBezTo>
                  <a:lnTo>
                    <a:pt x="1033" y="3467"/>
                  </a:lnTo>
                  <a:cubicBezTo>
                    <a:pt x="1033" y="3467"/>
                    <a:pt x="1033" y="3467"/>
                    <a:pt x="1032" y="3467"/>
                  </a:cubicBezTo>
                  <a:cubicBezTo>
                    <a:pt x="952" y="4963"/>
                    <a:pt x="543" y="6185"/>
                    <a:pt x="0" y="6615"/>
                  </a:cubicBezTo>
                  <a:lnTo>
                    <a:pt x="0" y="5990"/>
                  </a:lnTo>
                  <a:cubicBezTo>
                    <a:pt x="406" y="5599"/>
                    <a:pt x="713" y="4676"/>
                    <a:pt x="796" y="3546"/>
                  </a:cubicBezTo>
                  <a:cubicBezTo>
                    <a:pt x="459" y="3739"/>
                    <a:pt x="173" y="4284"/>
                    <a:pt x="0" y="5029"/>
                  </a:cubicBezTo>
                  <a:lnTo>
                    <a:pt x="0" y="4052"/>
                  </a:lnTo>
                  <a:cubicBezTo>
                    <a:pt x="215" y="3471"/>
                    <a:pt x="500" y="3066"/>
                    <a:pt x="820" y="2925"/>
                  </a:cubicBezTo>
                  <a:lnTo>
                    <a:pt x="820" y="2920"/>
                  </a:lnTo>
                  <a:cubicBezTo>
                    <a:pt x="829" y="2915"/>
                    <a:pt x="839" y="2910"/>
                    <a:pt x="848" y="2912"/>
                  </a:cubicBezTo>
                  <a:cubicBezTo>
                    <a:pt x="904" y="2886"/>
                    <a:pt x="960" y="2872"/>
                    <a:pt x="1018" y="2870"/>
                  </a:cubicBezTo>
                  <a:close/>
                  <a:moveTo>
                    <a:pt x="21205" y="0"/>
                  </a:moveTo>
                  <a:lnTo>
                    <a:pt x="21579" y="0"/>
                  </a:lnTo>
                  <a:cubicBezTo>
                    <a:pt x="21587" y="13"/>
                    <a:pt x="21593" y="30"/>
                    <a:pt x="21600" y="47"/>
                  </a:cubicBezTo>
                  <a:lnTo>
                    <a:pt x="21600" y="992"/>
                  </a:lnTo>
                  <a:cubicBezTo>
                    <a:pt x="21500" y="586"/>
                    <a:pt x="21366" y="243"/>
                    <a:pt x="21205" y="0"/>
                  </a:cubicBezTo>
                  <a:close/>
                  <a:moveTo>
                    <a:pt x="20623" y="0"/>
                  </a:moveTo>
                  <a:lnTo>
                    <a:pt x="20862" y="0"/>
                  </a:lnTo>
                  <a:cubicBezTo>
                    <a:pt x="20980" y="915"/>
                    <a:pt x="21253" y="1647"/>
                    <a:pt x="21600" y="1993"/>
                  </a:cubicBezTo>
                  <a:lnTo>
                    <a:pt x="21600" y="2617"/>
                  </a:lnTo>
                  <a:cubicBezTo>
                    <a:pt x="21126" y="2228"/>
                    <a:pt x="20756" y="1241"/>
                    <a:pt x="20623" y="0"/>
                  </a:cubicBezTo>
                  <a:close/>
                  <a:moveTo>
                    <a:pt x="19530" y="0"/>
                  </a:moveTo>
                  <a:lnTo>
                    <a:pt x="19899" y="0"/>
                  </a:lnTo>
                  <a:cubicBezTo>
                    <a:pt x="19606" y="463"/>
                    <a:pt x="19395" y="1232"/>
                    <a:pt x="19328" y="2135"/>
                  </a:cubicBezTo>
                  <a:cubicBezTo>
                    <a:pt x="19760" y="1889"/>
                    <a:pt x="20108" y="1069"/>
                    <a:pt x="20246" y="0"/>
                  </a:cubicBezTo>
                  <a:lnTo>
                    <a:pt x="20484" y="0"/>
                  </a:lnTo>
                  <a:cubicBezTo>
                    <a:pt x="20334" y="1417"/>
                    <a:pt x="19874" y="2501"/>
                    <a:pt x="19304" y="2751"/>
                  </a:cubicBezTo>
                  <a:lnTo>
                    <a:pt x="19304" y="2756"/>
                  </a:lnTo>
                  <a:cubicBezTo>
                    <a:pt x="19294" y="2761"/>
                    <a:pt x="19285" y="2765"/>
                    <a:pt x="19275" y="2763"/>
                  </a:cubicBezTo>
                  <a:cubicBezTo>
                    <a:pt x="19220" y="2789"/>
                    <a:pt x="19163" y="2803"/>
                    <a:pt x="19106" y="2806"/>
                  </a:cubicBezTo>
                  <a:lnTo>
                    <a:pt x="19076" y="2813"/>
                  </a:lnTo>
                  <a:lnTo>
                    <a:pt x="19076" y="2811"/>
                  </a:lnTo>
                  <a:lnTo>
                    <a:pt x="19075" y="2811"/>
                  </a:lnTo>
                  <a:cubicBezTo>
                    <a:pt x="19074" y="2794"/>
                    <a:pt x="19074" y="2776"/>
                    <a:pt x="19074" y="2758"/>
                  </a:cubicBezTo>
                  <a:cubicBezTo>
                    <a:pt x="19074" y="2731"/>
                    <a:pt x="19074" y="2705"/>
                    <a:pt x="19076" y="2678"/>
                  </a:cubicBezTo>
                  <a:cubicBezTo>
                    <a:pt x="19076" y="2531"/>
                    <a:pt x="19080" y="2387"/>
                    <a:pt x="19089" y="2245"/>
                  </a:cubicBezTo>
                  <a:lnTo>
                    <a:pt x="19090" y="2213"/>
                  </a:lnTo>
                  <a:cubicBezTo>
                    <a:pt x="19091" y="2213"/>
                    <a:pt x="19091" y="2213"/>
                    <a:pt x="19091" y="2213"/>
                  </a:cubicBezTo>
                  <a:cubicBezTo>
                    <a:pt x="19138" y="1348"/>
                    <a:pt x="19296" y="575"/>
                    <a:pt x="19530" y="0"/>
                  </a:cubicBezTo>
                  <a:close/>
                  <a:moveTo>
                    <a:pt x="17627" y="0"/>
                  </a:moveTo>
                  <a:lnTo>
                    <a:pt x="17865" y="0"/>
                  </a:lnTo>
                  <a:cubicBezTo>
                    <a:pt x="18003" y="1069"/>
                    <a:pt x="18351" y="1889"/>
                    <a:pt x="18783" y="2135"/>
                  </a:cubicBezTo>
                  <a:cubicBezTo>
                    <a:pt x="18716" y="1232"/>
                    <a:pt x="18505" y="463"/>
                    <a:pt x="18211" y="0"/>
                  </a:cubicBezTo>
                  <a:lnTo>
                    <a:pt x="18581" y="0"/>
                  </a:lnTo>
                  <a:cubicBezTo>
                    <a:pt x="18815" y="575"/>
                    <a:pt x="18973" y="1348"/>
                    <a:pt x="19020" y="2213"/>
                  </a:cubicBezTo>
                  <a:cubicBezTo>
                    <a:pt x="19020" y="2213"/>
                    <a:pt x="19020" y="2213"/>
                    <a:pt x="19021" y="2213"/>
                  </a:cubicBezTo>
                  <a:lnTo>
                    <a:pt x="19022" y="2245"/>
                  </a:lnTo>
                  <a:cubicBezTo>
                    <a:pt x="19031" y="2387"/>
                    <a:pt x="19035" y="2531"/>
                    <a:pt x="19035" y="2678"/>
                  </a:cubicBezTo>
                  <a:cubicBezTo>
                    <a:pt x="19037" y="2705"/>
                    <a:pt x="19037" y="2731"/>
                    <a:pt x="19037" y="2758"/>
                  </a:cubicBezTo>
                  <a:cubicBezTo>
                    <a:pt x="19037" y="2776"/>
                    <a:pt x="19037" y="2794"/>
                    <a:pt x="19036" y="2811"/>
                  </a:cubicBezTo>
                  <a:lnTo>
                    <a:pt x="19035" y="2811"/>
                  </a:lnTo>
                  <a:lnTo>
                    <a:pt x="19035" y="2813"/>
                  </a:lnTo>
                  <a:lnTo>
                    <a:pt x="19005" y="2806"/>
                  </a:lnTo>
                  <a:cubicBezTo>
                    <a:pt x="18948" y="2803"/>
                    <a:pt x="18891" y="2789"/>
                    <a:pt x="18836" y="2763"/>
                  </a:cubicBezTo>
                  <a:cubicBezTo>
                    <a:pt x="18826" y="2765"/>
                    <a:pt x="18817" y="2761"/>
                    <a:pt x="18807" y="2756"/>
                  </a:cubicBezTo>
                  <a:lnTo>
                    <a:pt x="18807" y="2751"/>
                  </a:lnTo>
                  <a:cubicBezTo>
                    <a:pt x="18237" y="2501"/>
                    <a:pt x="17777" y="1417"/>
                    <a:pt x="17627" y="0"/>
                  </a:cubicBezTo>
                  <a:close/>
                  <a:moveTo>
                    <a:pt x="16532" y="0"/>
                  </a:moveTo>
                  <a:lnTo>
                    <a:pt x="16901" y="0"/>
                  </a:lnTo>
                  <a:cubicBezTo>
                    <a:pt x="16608" y="463"/>
                    <a:pt x="16397" y="1232"/>
                    <a:pt x="16330" y="2135"/>
                  </a:cubicBezTo>
                  <a:cubicBezTo>
                    <a:pt x="16762" y="1889"/>
                    <a:pt x="17110" y="1069"/>
                    <a:pt x="17248" y="0"/>
                  </a:cubicBezTo>
                  <a:lnTo>
                    <a:pt x="17486" y="0"/>
                  </a:lnTo>
                  <a:cubicBezTo>
                    <a:pt x="17336" y="1417"/>
                    <a:pt x="16876" y="2501"/>
                    <a:pt x="16306" y="2751"/>
                  </a:cubicBezTo>
                  <a:lnTo>
                    <a:pt x="16306" y="2756"/>
                  </a:lnTo>
                  <a:cubicBezTo>
                    <a:pt x="16296" y="2761"/>
                    <a:pt x="16287" y="2765"/>
                    <a:pt x="16277" y="2763"/>
                  </a:cubicBezTo>
                  <a:cubicBezTo>
                    <a:pt x="16222" y="2789"/>
                    <a:pt x="16165" y="2803"/>
                    <a:pt x="16108" y="2806"/>
                  </a:cubicBezTo>
                  <a:lnTo>
                    <a:pt x="16078" y="2813"/>
                  </a:lnTo>
                  <a:lnTo>
                    <a:pt x="16078" y="2811"/>
                  </a:lnTo>
                  <a:lnTo>
                    <a:pt x="16077" y="2811"/>
                  </a:lnTo>
                  <a:cubicBezTo>
                    <a:pt x="16076" y="2794"/>
                    <a:pt x="16076" y="2776"/>
                    <a:pt x="16076" y="2758"/>
                  </a:cubicBezTo>
                  <a:cubicBezTo>
                    <a:pt x="16076" y="2731"/>
                    <a:pt x="16076" y="2705"/>
                    <a:pt x="16078" y="2678"/>
                  </a:cubicBezTo>
                  <a:cubicBezTo>
                    <a:pt x="16078" y="2531"/>
                    <a:pt x="16082" y="2387"/>
                    <a:pt x="16091" y="2245"/>
                  </a:cubicBezTo>
                  <a:lnTo>
                    <a:pt x="16092" y="2213"/>
                  </a:lnTo>
                  <a:cubicBezTo>
                    <a:pt x="16093" y="2213"/>
                    <a:pt x="16093" y="2213"/>
                    <a:pt x="16093" y="2213"/>
                  </a:cubicBezTo>
                  <a:cubicBezTo>
                    <a:pt x="16140" y="1348"/>
                    <a:pt x="16298" y="575"/>
                    <a:pt x="16532" y="0"/>
                  </a:cubicBezTo>
                  <a:close/>
                  <a:moveTo>
                    <a:pt x="14629" y="0"/>
                  </a:moveTo>
                  <a:lnTo>
                    <a:pt x="14867" y="0"/>
                  </a:lnTo>
                  <a:cubicBezTo>
                    <a:pt x="15005" y="1069"/>
                    <a:pt x="15353" y="1889"/>
                    <a:pt x="15785" y="2135"/>
                  </a:cubicBezTo>
                  <a:cubicBezTo>
                    <a:pt x="15718" y="1232"/>
                    <a:pt x="15507" y="463"/>
                    <a:pt x="15214" y="0"/>
                  </a:cubicBezTo>
                  <a:lnTo>
                    <a:pt x="15583" y="0"/>
                  </a:lnTo>
                  <a:cubicBezTo>
                    <a:pt x="15817" y="575"/>
                    <a:pt x="15975" y="1348"/>
                    <a:pt x="16022" y="2213"/>
                  </a:cubicBezTo>
                  <a:cubicBezTo>
                    <a:pt x="16022" y="2213"/>
                    <a:pt x="16022" y="2213"/>
                    <a:pt x="16023" y="2213"/>
                  </a:cubicBezTo>
                  <a:lnTo>
                    <a:pt x="16024" y="2245"/>
                  </a:lnTo>
                  <a:cubicBezTo>
                    <a:pt x="16033" y="2387"/>
                    <a:pt x="16037" y="2531"/>
                    <a:pt x="16037" y="2678"/>
                  </a:cubicBezTo>
                  <a:cubicBezTo>
                    <a:pt x="16039" y="2705"/>
                    <a:pt x="16039" y="2731"/>
                    <a:pt x="16039" y="2758"/>
                  </a:cubicBezTo>
                  <a:cubicBezTo>
                    <a:pt x="16039" y="2776"/>
                    <a:pt x="16039" y="2794"/>
                    <a:pt x="16038" y="2811"/>
                  </a:cubicBezTo>
                  <a:lnTo>
                    <a:pt x="16037" y="2811"/>
                  </a:lnTo>
                  <a:lnTo>
                    <a:pt x="16037" y="2813"/>
                  </a:lnTo>
                  <a:lnTo>
                    <a:pt x="16007" y="2806"/>
                  </a:lnTo>
                  <a:cubicBezTo>
                    <a:pt x="15950" y="2803"/>
                    <a:pt x="15893" y="2789"/>
                    <a:pt x="15838" y="2763"/>
                  </a:cubicBezTo>
                  <a:cubicBezTo>
                    <a:pt x="15828" y="2765"/>
                    <a:pt x="15819" y="2761"/>
                    <a:pt x="15809" y="2756"/>
                  </a:cubicBezTo>
                  <a:lnTo>
                    <a:pt x="15809" y="2751"/>
                  </a:lnTo>
                  <a:cubicBezTo>
                    <a:pt x="15239" y="2501"/>
                    <a:pt x="14779" y="1417"/>
                    <a:pt x="14629" y="0"/>
                  </a:cubicBezTo>
                  <a:close/>
                  <a:moveTo>
                    <a:pt x="13534" y="0"/>
                  </a:moveTo>
                  <a:lnTo>
                    <a:pt x="13904" y="0"/>
                  </a:lnTo>
                  <a:cubicBezTo>
                    <a:pt x="13610" y="463"/>
                    <a:pt x="13399" y="1232"/>
                    <a:pt x="13332" y="2135"/>
                  </a:cubicBezTo>
                  <a:cubicBezTo>
                    <a:pt x="13764" y="1889"/>
                    <a:pt x="14112" y="1069"/>
                    <a:pt x="14250" y="0"/>
                  </a:cubicBezTo>
                  <a:lnTo>
                    <a:pt x="14488" y="0"/>
                  </a:lnTo>
                  <a:cubicBezTo>
                    <a:pt x="14338" y="1417"/>
                    <a:pt x="13878" y="2501"/>
                    <a:pt x="13308" y="2751"/>
                  </a:cubicBezTo>
                  <a:lnTo>
                    <a:pt x="13308" y="2756"/>
                  </a:lnTo>
                  <a:cubicBezTo>
                    <a:pt x="13298" y="2761"/>
                    <a:pt x="13289" y="2765"/>
                    <a:pt x="13279" y="2763"/>
                  </a:cubicBezTo>
                  <a:cubicBezTo>
                    <a:pt x="13224" y="2789"/>
                    <a:pt x="13167" y="2803"/>
                    <a:pt x="13110" y="2806"/>
                  </a:cubicBezTo>
                  <a:lnTo>
                    <a:pt x="13080" y="2813"/>
                  </a:lnTo>
                  <a:lnTo>
                    <a:pt x="13080" y="2811"/>
                  </a:lnTo>
                  <a:lnTo>
                    <a:pt x="13079" y="2811"/>
                  </a:lnTo>
                  <a:cubicBezTo>
                    <a:pt x="13078" y="2794"/>
                    <a:pt x="13078" y="2776"/>
                    <a:pt x="13078" y="2758"/>
                  </a:cubicBezTo>
                  <a:cubicBezTo>
                    <a:pt x="13078" y="2731"/>
                    <a:pt x="13078" y="2705"/>
                    <a:pt x="13080" y="2678"/>
                  </a:cubicBezTo>
                  <a:cubicBezTo>
                    <a:pt x="13080" y="2531"/>
                    <a:pt x="13084" y="2387"/>
                    <a:pt x="13093" y="2245"/>
                  </a:cubicBezTo>
                  <a:lnTo>
                    <a:pt x="13094" y="2213"/>
                  </a:lnTo>
                  <a:cubicBezTo>
                    <a:pt x="13095" y="2213"/>
                    <a:pt x="13095" y="2213"/>
                    <a:pt x="13095" y="2213"/>
                  </a:cubicBezTo>
                  <a:cubicBezTo>
                    <a:pt x="13142" y="1348"/>
                    <a:pt x="13300" y="575"/>
                    <a:pt x="13534" y="0"/>
                  </a:cubicBezTo>
                  <a:close/>
                  <a:moveTo>
                    <a:pt x="11631" y="0"/>
                  </a:moveTo>
                  <a:lnTo>
                    <a:pt x="11869" y="0"/>
                  </a:lnTo>
                  <a:cubicBezTo>
                    <a:pt x="12007" y="1069"/>
                    <a:pt x="12355" y="1889"/>
                    <a:pt x="12787" y="2135"/>
                  </a:cubicBezTo>
                  <a:cubicBezTo>
                    <a:pt x="12720" y="1232"/>
                    <a:pt x="12509" y="463"/>
                    <a:pt x="12216" y="0"/>
                  </a:cubicBezTo>
                  <a:lnTo>
                    <a:pt x="12585" y="0"/>
                  </a:lnTo>
                  <a:cubicBezTo>
                    <a:pt x="12819" y="575"/>
                    <a:pt x="12977" y="1348"/>
                    <a:pt x="13024" y="2213"/>
                  </a:cubicBezTo>
                  <a:cubicBezTo>
                    <a:pt x="13024" y="2213"/>
                    <a:pt x="13025" y="2213"/>
                    <a:pt x="13025" y="2213"/>
                  </a:cubicBezTo>
                  <a:lnTo>
                    <a:pt x="13026" y="2245"/>
                  </a:lnTo>
                  <a:cubicBezTo>
                    <a:pt x="13035" y="2387"/>
                    <a:pt x="13039" y="2531"/>
                    <a:pt x="13039" y="2678"/>
                  </a:cubicBezTo>
                  <a:cubicBezTo>
                    <a:pt x="13041" y="2705"/>
                    <a:pt x="13041" y="2731"/>
                    <a:pt x="13041" y="2758"/>
                  </a:cubicBezTo>
                  <a:cubicBezTo>
                    <a:pt x="13041" y="2776"/>
                    <a:pt x="13041" y="2794"/>
                    <a:pt x="13040" y="2811"/>
                  </a:cubicBezTo>
                  <a:lnTo>
                    <a:pt x="13040" y="2811"/>
                  </a:lnTo>
                  <a:lnTo>
                    <a:pt x="13039" y="2813"/>
                  </a:lnTo>
                  <a:lnTo>
                    <a:pt x="13009" y="2806"/>
                  </a:lnTo>
                  <a:cubicBezTo>
                    <a:pt x="12952" y="2803"/>
                    <a:pt x="12895" y="2789"/>
                    <a:pt x="12840" y="2763"/>
                  </a:cubicBezTo>
                  <a:cubicBezTo>
                    <a:pt x="12830" y="2765"/>
                    <a:pt x="12821" y="2761"/>
                    <a:pt x="12811" y="2756"/>
                  </a:cubicBezTo>
                  <a:lnTo>
                    <a:pt x="12811" y="2751"/>
                  </a:lnTo>
                  <a:cubicBezTo>
                    <a:pt x="12241" y="2501"/>
                    <a:pt x="11782" y="1417"/>
                    <a:pt x="11631" y="0"/>
                  </a:cubicBezTo>
                  <a:close/>
                  <a:moveTo>
                    <a:pt x="10536" y="0"/>
                  </a:moveTo>
                  <a:lnTo>
                    <a:pt x="10906" y="0"/>
                  </a:lnTo>
                  <a:cubicBezTo>
                    <a:pt x="10612" y="463"/>
                    <a:pt x="10401" y="1232"/>
                    <a:pt x="10334" y="2135"/>
                  </a:cubicBezTo>
                  <a:cubicBezTo>
                    <a:pt x="10766" y="1889"/>
                    <a:pt x="11115" y="1069"/>
                    <a:pt x="11253" y="0"/>
                  </a:cubicBezTo>
                  <a:lnTo>
                    <a:pt x="11490" y="0"/>
                  </a:lnTo>
                  <a:cubicBezTo>
                    <a:pt x="11340" y="1417"/>
                    <a:pt x="10880" y="2501"/>
                    <a:pt x="10310" y="2751"/>
                  </a:cubicBezTo>
                  <a:lnTo>
                    <a:pt x="10310" y="2756"/>
                  </a:lnTo>
                  <a:cubicBezTo>
                    <a:pt x="10301" y="2761"/>
                    <a:pt x="10291" y="2765"/>
                    <a:pt x="10281" y="2763"/>
                  </a:cubicBezTo>
                  <a:cubicBezTo>
                    <a:pt x="10226" y="2789"/>
                    <a:pt x="10170" y="2803"/>
                    <a:pt x="10112" y="2806"/>
                  </a:cubicBezTo>
                  <a:lnTo>
                    <a:pt x="10082" y="2813"/>
                  </a:lnTo>
                  <a:lnTo>
                    <a:pt x="10082" y="2811"/>
                  </a:lnTo>
                  <a:lnTo>
                    <a:pt x="10081" y="2811"/>
                  </a:lnTo>
                  <a:cubicBezTo>
                    <a:pt x="10080" y="2794"/>
                    <a:pt x="10080" y="2776"/>
                    <a:pt x="10080" y="2758"/>
                  </a:cubicBezTo>
                  <a:cubicBezTo>
                    <a:pt x="10080" y="2731"/>
                    <a:pt x="10080" y="2705"/>
                    <a:pt x="10082" y="2678"/>
                  </a:cubicBezTo>
                  <a:cubicBezTo>
                    <a:pt x="10082" y="2531"/>
                    <a:pt x="10087" y="2387"/>
                    <a:pt x="10096" y="2245"/>
                  </a:cubicBezTo>
                  <a:lnTo>
                    <a:pt x="10096" y="2213"/>
                  </a:lnTo>
                  <a:cubicBezTo>
                    <a:pt x="10097" y="2213"/>
                    <a:pt x="10097" y="2213"/>
                    <a:pt x="10097" y="2213"/>
                  </a:cubicBezTo>
                  <a:cubicBezTo>
                    <a:pt x="10144" y="1348"/>
                    <a:pt x="10302" y="575"/>
                    <a:pt x="10536" y="0"/>
                  </a:cubicBezTo>
                  <a:close/>
                  <a:moveTo>
                    <a:pt x="8633" y="0"/>
                  </a:moveTo>
                  <a:lnTo>
                    <a:pt x="8871" y="0"/>
                  </a:lnTo>
                  <a:cubicBezTo>
                    <a:pt x="9009" y="1069"/>
                    <a:pt x="9357" y="1889"/>
                    <a:pt x="9790" y="2135"/>
                  </a:cubicBezTo>
                  <a:cubicBezTo>
                    <a:pt x="9722" y="1232"/>
                    <a:pt x="9511" y="463"/>
                    <a:pt x="9218" y="0"/>
                  </a:cubicBezTo>
                  <a:lnTo>
                    <a:pt x="9588" y="0"/>
                  </a:lnTo>
                  <a:cubicBezTo>
                    <a:pt x="9821" y="575"/>
                    <a:pt x="9979" y="1348"/>
                    <a:pt x="10026" y="2213"/>
                  </a:cubicBezTo>
                  <a:cubicBezTo>
                    <a:pt x="10026" y="2213"/>
                    <a:pt x="10027" y="2213"/>
                    <a:pt x="10027" y="2213"/>
                  </a:cubicBezTo>
                  <a:lnTo>
                    <a:pt x="10028" y="2245"/>
                  </a:lnTo>
                  <a:cubicBezTo>
                    <a:pt x="10037" y="2387"/>
                    <a:pt x="10041" y="2531"/>
                    <a:pt x="10041" y="2678"/>
                  </a:cubicBezTo>
                  <a:cubicBezTo>
                    <a:pt x="10043" y="2705"/>
                    <a:pt x="10044" y="2731"/>
                    <a:pt x="10044" y="2758"/>
                  </a:cubicBezTo>
                  <a:cubicBezTo>
                    <a:pt x="10044" y="2776"/>
                    <a:pt x="10043" y="2794"/>
                    <a:pt x="10042" y="2811"/>
                  </a:cubicBezTo>
                  <a:lnTo>
                    <a:pt x="10042" y="2811"/>
                  </a:lnTo>
                  <a:lnTo>
                    <a:pt x="10042" y="2813"/>
                  </a:lnTo>
                  <a:lnTo>
                    <a:pt x="10011" y="2806"/>
                  </a:lnTo>
                  <a:cubicBezTo>
                    <a:pt x="9954" y="2803"/>
                    <a:pt x="9897" y="2789"/>
                    <a:pt x="9842" y="2763"/>
                  </a:cubicBezTo>
                  <a:cubicBezTo>
                    <a:pt x="9832" y="2765"/>
                    <a:pt x="9823" y="2761"/>
                    <a:pt x="9813" y="2756"/>
                  </a:cubicBezTo>
                  <a:lnTo>
                    <a:pt x="9813" y="2751"/>
                  </a:lnTo>
                  <a:cubicBezTo>
                    <a:pt x="9243" y="2501"/>
                    <a:pt x="8784" y="1417"/>
                    <a:pt x="8633" y="0"/>
                  </a:cubicBezTo>
                  <a:close/>
                  <a:moveTo>
                    <a:pt x="7538" y="0"/>
                  </a:moveTo>
                  <a:lnTo>
                    <a:pt x="7908" y="0"/>
                  </a:lnTo>
                  <a:cubicBezTo>
                    <a:pt x="7615" y="463"/>
                    <a:pt x="7403" y="1232"/>
                    <a:pt x="7336" y="2135"/>
                  </a:cubicBezTo>
                  <a:cubicBezTo>
                    <a:pt x="7768" y="1889"/>
                    <a:pt x="8117" y="1069"/>
                    <a:pt x="8255" y="0"/>
                  </a:cubicBezTo>
                  <a:lnTo>
                    <a:pt x="8492" y="0"/>
                  </a:lnTo>
                  <a:cubicBezTo>
                    <a:pt x="8342" y="1417"/>
                    <a:pt x="7883" y="2501"/>
                    <a:pt x="7312" y="2751"/>
                  </a:cubicBezTo>
                  <a:lnTo>
                    <a:pt x="7312" y="2756"/>
                  </a:lnTo>
                  <a:cubicBezTo>
                    <a:pt x="7303" y="2761"/>
                    <a:pt x="7293" y="2765"/>
                    <a:pt x="7283" y="2763"/>
                  </a:cubicBezTo>
                  <a:cubicBezTo>
                    <a:pt x="7228" y="2789"/>
                    <a:pt x="7172" y="2803"/>
                    <a:pt x="7114" y="2806"/>
                  </a:cubicBezTo>
                  <a:lnTo>
                    <a:pt x="7084" y="2813"/>
                  </a:lnTo>
                  <a:lnTo>
                    <a:pt x="7084" y="2811"/>
                  </a:lnTo>
                  <a:lnTo>
                    <a:pt x="7083" y="2811"/>
                  </a:lnTo>
                  <a:cubicBezTo>
                    <a:pt x="7082" y="2794"/>
                    <a:pt x="7082" y="2776"/>
                    <a:pt x="7082" y="2758"/>
                  </a:cubicBezTo>
                  <a:cubicBezTo>
                    <a:pt x="7082" y="2731"/>
                    <a:pt x="7082" y="2705"/>
                    <a:pt x="7084" y="2678"/>
                  </a:cubicBezTo>
                  <a:cubicBezTo>
                    <a:pt x="7084" y="2531"/>
                    <a:pt x="7089" y="2387"/>
                    <a:pt x="7098" y="2245"/>
                  </a:cubicBezTo>
                  <a:lnTo>
                    <a:pt x="7099" y="2213"/>
                  </a:lnTo>
                  <a:cubicBezTo>
                    <a:pt x="7099" y="2213"/>
                    <a:pt x="7099" y="2213"/>
                    <a:pt x="7099" y="2213"/>
                  </a:cubicBezTo>
                  <a:cubicBezTo>
                    <a:pt x="7146" y="1348"/>
                    <a:pt x="7305" y="575"/>
                    <a:pt x="7538" y="0"/>
                  </a:cubicBezTo>
                  <a:close/>
                  <a:moveTo>
                    <a:pt x="5636" y="0"/>
                  </a:moveTo>
                  <a:lnTo>
                    <a:pt x="5873" y="0"/>
                  </a:lnTo>
                  <a:cubicBezTo>
                    <a:pt x="6011" y="1069"/>
                    <a:pt x="6359" y="1889"/>
                    <a:pt x="6792" y="2135"/>
                  </a:cubicBezTo>
                  <a:cubicBezTo>
                    <a:pt x="6725" y="1232"/>
                    <a:pt x="6513" y="463"/>
                    <a:pt x="6220" y="0"/>
                  </a:cubicBezTo>
                  <a:lnTo>
                    <a:pt x="6590" y="0"/>
                  </a:lnTo>
                  <a:cubicBezTo>
                    <a:pt x="6823" y="575"/>
                    <a:pt x="6982" y="1348"/>
                    <a:pt x="7028" y="2213"/>
                  </a:cubicBezTo>
                  <a:cubicBezTo>
                    <a:pt x="7028" y="2213"/>
                    <a:pt x="7029" y="2213"/>
                    <a:pt x="7029" y="2213"/>
                  </a:cubicBezTo>
                  <a:lnTo>
                    <a:pt x="7030" y="2245"/>
                  </a:lnTo>
                  <a:cubicBezTo>
                    <a:pt x="7039" y="2387"/>
                    <a:pt x="7043" y="2531"/>
                    <a:pt x="7043" y="2678"/>
                  </a:cubicBezTo>
                  <a:cubicBezTo>
                    <a:pt x="7046" y="2705"/>
                    <a:pt x="7046" y="2731"/>
                    <a:pt x="7046" y="2758"/>
                  </a:cubicBezTo>
                  <a:cubicBezTo>
                    <a:pt x="7046" y="2776"/>
                    <a:pt x="7046" y="2794"/>
                    <a:pt x="7045" y="2811"/>
                  </a:cubicBezTo>
                  <a:lnTo>
                    <a:pt x="7044" y="2811"/>
                  </a:lnTo>
                  <a:lnTo>
                    <a:pt x="7044" y="2813"/>
                  </a:lnTo>
                  <a:lnTo>
                    <a:pt x="7013" y="2806"/>
                  </a:lnTo>
                  <a:cubicBezTo>
                    <a:pt x="6956" y="2803"/>
                    <a:pt x="6899" y="2789"/>
                    <a:pt x="6844" y="2763"/>
                  </a:cubicBezTo>
                  <a:cubicBezTo>
                    <a:pt x="6834" y="2765"/>
                    <a:pt x="6825" y="2761"/>
                    <a:pt x="6816" y="2756"/>
                  </a:cubicBezTo>
                  <a:lnTo>
                    <a:pt x="6815" y="2751"/>
                  </a:lnTo>
                  <a:cubicBezTo>
                    <a:pt x="6245" y="2501"/>
                    <a:pt x="5786" y="1417"/>
                    <a:pt x="5636" y="0"/>
                  </a:cubicBezTo>
                  <a:close/>
                  <a:moveTo>
                    <a:pt x="4540" y="0"/>
                  </a:moveTo>
                  <a:lnTo>
                    <a:pt x="4910" y="0"/>
                  </a:lnTo>
                  <a:cubicBezTo>
                    <a:pt x="4617" y="463"/>
                    <a:pt x="4405" y="1232"/>
                    <a:pt x="4338" y="2135"/>
                  </a:cubicBezTo>
                  <a:cubicBezTo>
                    <a:pt x="4770" y="1889"/>
                    <a:pt x="5119" y="1069"/>
                    <a:pt x="5257" y="0"/>
                  </a:cubicBezTo>
                  <a:lnTo>
                    <a:pt x="5494" y="0"/>
                  </a:lnTo>
                  <a:cubicBezTo>
                    <a:pt x="5344" y="1417"/>
                    <a:pt x="4885" y="2501"/>
                    <a:pt x="4314" y="2751"/>
                  </a:cubicBezTo>
                  <a:lnTo>
                    <a:pt x="4314" y="2756"/>
                  </a:lnTo>
                  <a:cubicBezTo>
                    <a:pt x="4305" y="2761"/>
                    <a:pt x="4295" y="2765"/>
                    <a:pt x="4285" y="2763"/>
                  </a:cubicBezTo>
                  <a:cubicBezTo>
                    <a:pt x="4230" y="2789"/>
                    <a:pt x="4174" y="2803"/>
                    <a:pt x="4116" y="2806"/>
                  </a:cubicBezTo>
                  <a:lnTo>
                    <a:pt x="4086" y="2813"/>
                  </a:lnTo>
                  <a:lnTo>
                    <a:pt x="4086" y="2811"/>
                  </a:lnTo>
                  <a:lnTo>
                    <a:pt x="4085" y="2811"/>
                  </a:lnTo>
                  <a:cubicBezTo>
                    <a:pt x="4084" y="2794"/>
                    <a:pt x="4084" y="2776"/>
                    <a:pt x="4084" y="2758"/>
                  </a:cubicBezTo>
                  <a:cubicBezTo>
                    <a:pt x="4084" y="2731"/>
                    <a:pt x="4084" y="2705"/>
                    <a:pt x="4087" y="2678"/>
                  </a:cubicBezTo>
                  <a:cubicBezTo>
                    <a:pt x="4086" y="2531"/>
                    <a:pt x="4091" y="2387"/>
                    <a:pt x="4100" y="2245"/>
                  </a:cubicBezTo>
                  <a:lnTo>
                    <a:pt x="4101" y="2213"/>
                  </a:lnTo>
                  <a:cubicBezTo>
                    <a:pt x="4101" y="2213"/>
                    <a:pt x="4101" y="2213"/>
                    <a:pt x="4102" y="2213"/>
                  </a:cubicBezTo>
                  <a:cubicBezTo>
                    <a:pt x="4148" y="1348"/>
                    <a:pt x="4307" y="575"/>
                    <a:pt x="4540" y="0"/>
                  </a:cubicBezTo>
                  <a:close/>
                  <a:moveTo>
                    <a:pt x="2638" y="0"/>
                  </a:moveTo>
                  <a:lnTo>
                    <a:pt x="2875" y="0"/>
                  </a:lnTo>
                  <a:cubicBezTo>
                    <a:pt x="3013" y="1069"/>
                    <a:pt x="3361" y="1889"/>
                    <a:pt x="3794" y="2135"/>
                  </a:cubicBezTo>
                  <a:cubicBezTo>
                    <a:pt x="3727" y="1232"/>
                    <a:pt x="3515" y="463"/>
                    <a:pt x="3222" y="0"/>
                  </a:cubicBezTo>
                  <a:lnTo>
                    <a:pt x="3592" y="0"/>
                  </a:lnTo>
                  <a:cubicBezTo>
                    <a:pt x="3825" y="575"/>
                    <a:pt x="3984" y="1348"/>
                    <a:pt x="4030" y="2213"/>
                  </a:cubicBezTo>
                  <a:cubicBezTo>
                    <a:pt x="4031" y="2213"/>
                    <a:pt x="4031" y="2213"/>
                    <a:pt x="4031" y="2213"/>
                  </a:cubicBezTo>
                  <a:lnTo>
                    <a:pt x="4032" y="2245"/>
                  </a:lnTo>
                  <a:cubicBezTo>
                    <a:pt x="4041" y="2387"/>
                    <a:pt x="4045" y="2531"/>
                    <a:pt x="4045" y="2678"/>
                  </a:cubicBezTo>
                  <a:cubicBezTo>
                    <a:pt x="4048" y="2705"/>
                    <a:pt x="4048" y="2731"/>
                    <a:pt x="4048" y="2758"/>
                  </a:cubicBezTo>
                  <a:cubicBezTo>
                    <a:pt x="4048" y="2776"/>
                    <a:pt x="4048" y="2794"/>
                    <a:pt x="4047" y="2811"/>
                  </a:cubicBezTo>
                  <a:lnTo>
                    <a:pt x="4046" y="2811"/>
                  </a:lnTo>
                  <a:lnTo>
                    <a:pt x="4046" y="2813"/>
                  </a:lnTo>
                  <a:lnTo>
                    <a:pt x="4015" y="2806"/>
                  </a:lnTo>
                  <a:cubicBezTo>
                    <a:pt x="3958" y="2803"/>
                    <a:pt x="3902" y="2789"/>
                    <a:pt x="3846" y="2763"/>
                  </a:cubicBezTo>
                  <a:cubicBezTo>
                    <a:pt x="3836" y="2765"/>
                    <a:pt x="3827" y="2761"/>
                    <a:pt x="3818" y="2756"/>
                  </a:cubicBezTo>
                  <a:lnTo>
                    <a:pt x="3817" y="2751"/>
                  </a:lnTo>
                  <a:cubicBezTo>
                    <a:pt x="3247" y="2501"/>
                    <a:pt x="2788" y="1417"/>
                    <a:pt x="2638" y="0"/>
                  </a:cubicBezTo>
                  <a:close/>
                  <a:moveTo>
                    <a:pt x="1542" y="0"/>
                  </a:moveTo>
                  <a:lnTo>
                    <a:pt x="1912" y="0"/>
                  </a:lnTo>
                  <a:cubicBezTo>
                    <a:pt x="1619" y="463"/>
                    <a:pt x="1407" y="1232"/>
                    <a:pt x="1340" y="2135"/>
                  </a:cubicBezTo>
                  <a:cubicBezTo>
                    <a:pt x="1773" y="1889"/>
                    <a:pt x="2121" y="1069"/>
                    <a:pt x="2259" y="0"/>
                  </a:cubicBezTo>
                  <a:lnTo>
                    <a:pt x="2496" y="0"/>
                  </a:lnTo>
                  <a:cubicBezTo>
                    <a:pt x="2346" y="1417"/>
                    <a:pt x="1887" y="2501"/>
                    <a:pt x="1316" y="2751"/>
                  </a:cubicBezTo>
                  <a:lnTo>
                    <a:pt x="1316" y="2756"/>
                  </a:lnTo>
                  <a:cubicBezTo>
                    <a:pt x="1307" y="2761"/>
                    <a:pt x="1297" y="2765"/>
                    <a:pt x="1288" y="2763"/>
                  </a:cubicBezTo>
                  <a:cubicBezTo>
                    <a:pt x="1232" y="2789"/>
                    <a:pt x="1176" y="2803"/>
                    <a:pt x="1118" y="2806"/>
                  </a:cubicBezTo>
                  <a:lnTo>
                    <a:pt x="1088" y="2813"/>
                  </a:lnTo>
                  <a:lnTo>
                    <a:pt x="1088" y="2811"/>
                  </a:lnTo>
                  <a:lnTo>
                    <a:pt x="1087" y="2811"/>
                  </a:lnTo>
                  <a:cubicBezTo>
                    <a:pt x="1086" y="2794"/>
                    <a:pt x="1086" y="2776"/>
                    <a:pt x="1086" y="2758"/>
                  </a:cubicBezTo>
                  <a:cubicBezTo>
                    <a:pt x="1086" y="2731"/>
                    <a:pt x="1086" y="2705"/>
                    <a:pt x="1089" y="2678"/>
                  </a:cubicBezTo>
                  <a:cubicBezTo>
                    <a:pt x="1089" y="2531"/>
                    <a:pt x="1093" y="2387"/>
                    <a:pt x="1102" y="2245"/>
                  </a:cubicBezTo>
                  <a:lnTo>
                    <a:pt x="1103" y="2213"/>
                  </a:lnTo>
                  <a:cubicBezTo>
                    <a:pt x="1103" y="2213"/>
                    <a:pt x="1103" y="2213"/>
                    <a:pt x="1104" y="2213"/>
                  </a:cubicBezTo>
                  <a:cubicBezTo>
                    <a:pt x="1150" y="1348"/>
                    <a:pt x="1309" y="575"/>
                    <a:pt x="1542" y="0"/>
                  </a:cubicBezTo>
                  <a:close/>
                  <a:moveTo>
                    <a:pt x="224" y="0"/>
                  </a:moveTo>
                  <a:lnTo>
                    <a:pt x="592" y="0"/>
                  </a:lnTo>
                  <a:cubicBezTo>
                    <a:pt x="827" y="573"/>
                    <a:pt x="986" y="1347"/>
                    <a:pt x="1032" y="2213"/>
                  </a:cubicBezTo>
                  <a:cubicBezTo>
                    <a:pt x="1033" y="2213"/>
                    <a:pt x="1033" y="2213"/>
                    <a:pt x="1033" y="2213"/>
                  </a:cubicBezTo>
                  <a:lnTo>
                    <a:pt x="1034" y="2245"/>
                  </a:lnTo>
                  <a:cubicBezTo>
                    <a:pt x="1043" y="2387"/>
                    <a:pt x="1047" y="2531"/>
                    <a:pt x="1047" y="2678"/>
                  </a:cubicBezTo>
                  <a:cubicBezTo>
                    <a:pt x="1050" y="2705"/>
                    <a:pt x="1050" y="2731"/>
                    <a:pt x="1050" y="2758"/>
                  </a:cubicBezTo>
                  <a:cubicBezTo>
                    <a:pt x="1050" y="2776"/>
                    <a:pt x="1050" y="2794"/>
                    <a:pt x="1049" y="2811"/>
                  </a:cubicBezTo>
                  <a:lnTo>
                    <a:pt x="1048" y="2811"/>
                  </a:lnTo>
                  <a:lnTo>
                    <a:pt x="1048" y="2813"/>
                  </a:lnTo>
                  <a:lnTo>
                    <a:pt x="1018" y="2806"/>
                  </a:lnTo>
                  <a:cubicBezTo>
                    <a:pt x="960" y="2803"/>
                    <a:pt x="904" y="2789"/>
                    <a:pt x="848" y="2763"/>
                  </a:cubicBezTo>
                  <a:cubicBezTo>
                    <a:pt x="839" y="2765"/>
                    <a:pt x="829" y="2761"/>
                    <a:pt x="820" y="2756"/>
                  </a:cubicBezTo>
                  <a:lnTo>
                    <a:pt x="820" y="2751"/>
                  </a:lnTo>
                  <a:cubicBezTo>
                    <a:pt x="500" y="2611"/>
                    <a:pt x="215" y="2209"/>
                    <a:pt x="0" y="1633"/>
                  </a:cubicBezTo>
                  <a:lnTo>
                    <a:pt x="0" y="663"/>
                  </a:lnTo>
                  <a:cubicBezTo>
                    <a:pt x="173" y="1403"/>
                    <a:pt x="459" y="1943"/>
                    <a:pt x="796" y="2135"/>
                  </a:cubicBezTo>
                  <a:cubicBezTo>
                    <a:pt x="729" y="1232"/>
                    <a:pt x="517" y="463"/>
                    <a:pt x="224" y="0"/>
                  </a:cubicBezTo>
                  <a:close/>
                </a:path>
              </a:pathLst>
            </a:custGeom>
            <a:solidFill>
              <a:srgbClr val="FFFFFF"/>
            </a:solidFill>
            <a:ln w="12700" cap="flat">
              <a:noFill/>
              <a:miter lim="400000"/>
            </a:ln>
            <a:effectLst/>
          </p:spPr>
          <p:txBody>
            <a:bodyPr wrap="square" lIns="45719" tIns="45719" rIns="45719" bIns="45719" numCol="1" anchor="t">
              <a:noAutofit/>
            </a:bodyPr>
            <a:lstStyle/>
            <a:p>
              <a:endParaRPr sz="1801"/>
            </a:p>
          </p:txBody>
        </p:sp>
      </p:grpSp>
      <p:sp>
        <p:nvSpPr>
          <p:cNvPr id="134" name="제목 1"/>
          <p:cNvSpPr txBox="1">
            <a:spLocks noGrp="1"/>
          </p:cNvSpPr>
          <p:nvPr>
            <p:ph type="title"/>
          </p:nvPr>
        </p:nvSpPr>
        <p:spPr>
          <a:xfrm>
            <a:off x="838202" y="365128"/>
            <a:ext cx="5934075" cy="1056478"/>
          </a:xfrm>
          <a:prstGeom prst="rect">
            <a:avLst/>
          </a:prstGeom>
        </p:spPr>
        <p:txBody>
          <a:bodyPr>
            <a:normAutofit fontScale="90000"/>
          </a:bodyPr>
          <a:lstStyle/>
          <a:p>
            <a:pPr>
              <a:defRPr sz="4000">
                <a:latin typeface="Copperplate Gothic Light"/>
                <a:ea typeface="Copperplate Gothic Light"/>
                <a:cs typeface="Copperplate Gothic Light"/>
                <a:sym typeface="Copperplate Gothic Light"/>
              </a:defRPr>
            </a:pPr>
            <a:r>
              <a:rPr dirty="0"/>
              <a:t>ADMINSTRATOR </a:t>
            </a:r>
            <a:r>
              <a:rPr lang="en-US" dirty="0">
                <a:latin typeface="210 자연주의 L"/>
                <a:sym typeface="210 자연주의 L"/>
              </a:rPr>
              <a:t>Settings &amp; Functions</a:t>
            </a:r>
            <a:endParaRPr dirty="0">
              <a:latin typeface="210 자연주의 L"/>
              <a:ea typeface="210 자연주의 L"/>
              <a:cs typeface="210 자연주의 L"/>
              <a:sym typeface="210 자연주의 L"/>
            </a:endParaRPr>
          </a:p>
        </p:txBody>
      </p:sp>
      <p:sp>
        <p:nvSpPr>
          <p:cNvPr id="135" name="직선 연결선 10"/>
          <p:cNvSpPr/>
          <p:nvPr/>
        </p:nvSpPr>
        <p:spPr>
          <a:xfrm flipH="1">
            <a:off x="809626" y="476251"/>
            <a:ext cx="2" cy="1157289"/>
          </a:xfrm>
          <a:prstGeom prst="line">
            <a:avLst/>
          </a:prstGeom>
          <a:ln w="19050">
            <a:solidFill>
              <a:schemeClr val="accent1"/>
            </a:solidFill>
            <a:miter/>
          </a:ln>
        </p:spPr>
        <p:txBody>
          <a:bodyPr lIns="45719" rIns="45719"/>
          <a:lstStyle/>
          <a:p>
            <a:endParaRPr sz="1801"/>
          </a:p>
        </p:txBody>
      </p:sp>
      <p:sp>
        <p:nvSpPr>
          <p:cNvPr id="136" name="직선 연결선 14"/>
          <p:cNvSpPr/>
          <p:nvPr/>
        </p:nvSpPr>
        <p:spPr>
          <a:xfrm>
            <a:off x="614362" y="1421605"/>
            <a:ext cx="6157915" cy="2"/>
          </a:xfrm>
          <a:prstGeom prst="line">
            <a:avLst/>
          </a:prstGeom>
          <a:ln w="19050">
            <a:solidFill>
              <a:schemeClr val="accent1"/>
            </a:solidFill>
            <a:miter/>
          </a:ln>
        </p:spPr>
        <p:txBody>
          <a:bodyPr lIns="45719" rIns="45719"/>
          <a:lstStyle/>
          <a:p>
            <a:endParaRPr sz="1801"/>
          </a:p>
        </p:txBody>
      </p:sp>
      <p:sp>
        <p:nvSpPr>
          <p:cNvPr id="137" name="슬라이드 번호 개체 틀 4"/>
          <p:cNvSpPr txBox="1">
            <a:spLocks noGrp="1"/>
          </p:cNvSpPr>
          <p:nvPr>
            <p:ph type="sldNum" sz="quarter" idx="2"/>
          </p:nvPr>
        </p:nvSpPr>
        <p:spPr>
          <a:xfrm>
            <a:off x="11176508" y="6400413"/>
            <a:ext cx="177291"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a:t>
            </a:fld>
            <a:endParaRPr/>
          </a:p>
        </p:txBody>
      </p:sp>
      <p:sp>
        <p:nvSpPr>
          <p:cNvPr id="138" name="내용 개체 틀 2"/>
          <p:cNvSpPr txBox="1">
            <a:spLocks noGrp="1"/>
          </p:cNvSpPr>
          <p:nvPr>
            <p:ph type="body" sz="half" idx="1"/>
          </p:nvPr>
        </p:nvSpPr>
        <p:spPr>
          <a:xfrm>
            <a:off x="614363" y="2540795"/>
            <a:ext cx="10739438" cy="2409033"/>
          </a:xfrm>
          <a:prstGeom prst="rect">
            <a:avLst/>
          </a:prstGeom>
        </p:spPr>
        <p:txBody>
          <a:bodyPr>
            <a:normAutofit fontScale="92500" lnSpcReduction="20000"/>
          </a:bodyPr>
          <a:lstStyle/>
          <a:p>
            <a:pPr>
              <a:defRPr sz="2500"/>
            </a:pPr>
            <a:r>
              <a:rPr lang="en-US" dirty="0"/>
              <a:t> Create an ADMINISTRATOR to have access to all Settings, Function, Features, and Users.</a:t>
            </a:r>
          </a:p>
          <a:p>
            <a:pPr marL="0" indent="0">
              <a:buNone/>
              <a:defRPr sz="2500"/>
            </a:pPr>
            <a:endParaRPr dirty="0"/>
          </a:p>
          <a:p>
            <a:pPr>
              <a:defRPr sz="2500"/>
            </a:pPr>
            <a:r>
              <a:rPr lang="en-US" dirty="0"/>
              <a:t> You can create an Personal ADMINISTRATOR code to access and manage the POS.</a:t>
            </a:r>
            <a:endParaRPr dirty="0"/>
          </a:p>
          <a:p>
            <a:pPr>
              <a:defRPr sz="2500"/>
            </a:pPr>
            <a:endParaRPr dirty="0"/>
          </a:p>
          <a:p>
            <a:pPr>
              <a:defRPr sz="2500"/>
            </a:pPr>
            <a:r>
              <a:rPr lang="en-US" dirty="0"/>
              <a:t> You must have a ADMINISTRATOR EMAIL to check DAILY SALES report.</a:t>
            </a:r>
            <a:endParaRP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5736E6C4-5718-3B04-8DAA-9E1CAE6BD7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1"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30</a:t>
            </a:fld>
            <a:endParaRPr/>
          </a:p>
        </p:txBody>
      </p:sp>
      <p:grpSp>
        <p:nvGrpSpPr>
          <p:cNvPr id="3" name="그룹 2"/>
          <p:cNvGrpSpPr/>
          <p:nvPr/>
        </p:nvGrpSpPr>
        <p:grpSpPr>
          <a:xfrm>
            <a:off x="4041294" y="1845596"/>
            <a:ext cx="7808295" cy="3765828"/>
            <a:chOff x="4691207" y="731927"/>
            <a:chExt cx="4998895" cy="4437775"/>
          </a:xfrm>
        </p:grpSpPr>
        <p:sp>
          <p:nvSpPr>
            <p:cNvPr id="602" name="Rectangle"/>
            <p:cNvSpPr/>
            <p:nvPr/>
          </p:nvSpPr>
          <p:spPr>
            <a:xfrm>
              <a:off x="4691207" y="731927"/>
              <a:ext cx="4998895" cy="4437775"/>
            </a:xfrm>
            <a:prstGeom prst="rect">
              <a:avLst/>
            </a:prstGeom>
            <a:noFill/>
            <a:ln w="19050" cap="flat">
              <a:solidFill>
                <a:srgbClr val="000000"/>
              </a:solidFill>
              <a:prstDash val="solid"/>
              <a:miter lim="800000"/>
            </a:ln>
            <a:effectLst/>
          </p:spPr>
          <p:txBody>
            <a:bodyPr wrap="square" lIns="45719" tIns="45719" rIns="45719" bIns="45719" numCol="1" anchor="ctr">
              <a:noAutofit/>
            </a:bodyPr>
            <a:lstStyle/>
            <a:p>
              <a:pPr algn="ctr">
                <a:defRPr sz="1600" b="1"/>
              </a:pPr>
              <a:endParaRPr sz="1600"/>
            </a:p>
          </p:txBody>
        </p:sp>
        <p:sp>
          <p:nvSpPr>
            <p:cNvPr id="603" name="1번 판매 화면에서 아이템을 찍었을 경우 각 각 표기 또는 포함 해서 뜨게 하는지 설정.…"/>
            <p:cNvSpPr txBox="1"/>
            <p:nvPr/>
          </p:nvSpPr>
          <p:spPr>
            <a:xfrm>
              <a:off x="4691207" y="1441224"/>
              <a:ext cx="4998895" cy="30103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AutoNum type="arabicPeriod"/>
                <a:defRPr sz="1600" b="1"/>
              </a:pPr>
              <a:r>
                <a:rPr lang="en-US" sz="1600" dirty="0"/>
                <a:t>“1” “COMBINE ALL” Combines all scanned items and not individually on display.</a:t>
              </a:r>
            </a:p>
            <a:p>
              <a:pPr marL="342904" indent="-342904" algn="ctr">
                <a:buSzPct val="100000"/>
                <a:buAutoNum type="arabicPeriod"/>
                <a:defRPr sz="1600" b="1"/>
              </a:pPr>
              <a:r>
                <a:rPr lang="en-US" altLang="ko-KR" sz="1600" dirty="0"/>
                <a:t>“2” If set as “CLEAR” If you ring up the wrong item, press on the X button located under the item.</a:t>
              </a:r>
              <a:br>
                <a:rPr lang="en-US" altLang="ko-KR" sz="1600" dirty="0"/>
              </a:br>
              <a:endParaRPr lang="en-US" altLang="ko-KR" sz="1600" dirty="0"/>
            </a:p>
            <a:p>
              <a:pPr algn="ctr">
                <a:buSzPct val="100000"/>
                <a:defRPr sz="1600" b="1"/>
              </a:pPr>
              <a:r>
                <a:rPr lang="en-US" altLang="ko-KR" sz="1600" dirty="0"/>
                <a:t>“2” If set as “DELETE” If you ring up a item and erase the item from the sales screen, you may be able to restore the item you have erased.</a:t>
              </a:r>
              <a:endParaRPr sz="1600" dirty="0">
                <a:solidFill>
                  <a:srgbClr val="FFFFFF"/>
                </a:solidFill>
              </a:endParaRPr>
            </a:p>
            <a:p>
              <a:pPr algn="ctr">
                <a:defRPr sz="1600" b="1"/>
              </a:pPr>
              <a:endParaRPr sz="1600" dirty="0">
                <a:solidFill>
                  <a:srgbClr val="FFFFFF"/>
                </a:solidFill>
              </a:endParaRPr>
            </a:p>
            <a:p>
              <a:pPr algn="ctr">
                <a:defRPr sz="1600" b="1"/>
              </a:pPr>
              <a:r>
                <a:rPr sz="1600" dirty="0"/>
                <a:t>3. </a:t>
              </a:r>
              <a:r>
                <a:rPr lang="en-US" sz="1600" dirty="0"/>
                <a:t>“3” If set as “NONE” you will not automatically receive VOID list on the sales report.</a:t>
              </a:r>
              <a:endParaRPr sz="1600" dirty="0"/>
            </a:p>
          </p:txBody>
        </p:sp>
      </p:grpSp>
      <p:grpSp>
        <p:nvGrpSpPr>
          <p:cNvPr id="607" name="직사각형 8"/>
          <p:cNvGrpSpPr/>
          <p:nvPr/>
        </p:nvGrpSpPr>
        <p:grpSpPr>
          <a:xfrm>
            <a:off x="2400300" y="1264593"/>
            <a:ext cx="1771652" cy="461663"/>
            <a:chOff x="0" y="-960"/>
            <a:chExt cx="1771650" cy="461662"/>
          </a:xfrm>
        </p:grpSpPr>
        <p:sp>
          <p:nvSpPr>
            <p:cNvPr id="605" name="Rectangle"/>
            <p:cNvSpPr/>
            <p:nvPr/>
          </p:nvSpPr>
          <p:spPr>
            <a:xfrm>
              <a:off x="0" y="106045"/>
              <a:ext cx="1771650" cy="247650"/>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sz="2400" b="1">
                  <a:solidFill>
                    <a:srgbClr val="FF0000"/>
                  </a:solidFill>
                </a:defRPr>
              </a:pPr>
              <a:endParaRPr sz="2400"/>
            </a:p>
          </p:txBody>
        </p:sp>
        <p:sp>
          <p:nvSpPr>
            <p:cNvPr id="606" name="1"/>
            <p:cNvSpPr txBox="1"/>
            <p:nvPr/>
          </p:nvSpPr>
          <p:spPr>
            <a:xfrm>
              <a:off x="0" y="-960"/>
              <a:ext cx="1771650"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400" b="1">
                  <a:solidFill>
                    <a:srgbClr val="FF0000"/>
                  </a:solidFill>
                </a:defRPr>
              </a:lvl1pPr>
            </a:lstStyle>
            <a:p>
              <a:r>
                <a:t>1</a:t>
              </a:r>
            </a:p>
          </p:txBody>
        </p:sp>
      </p:grpSp>
      <p:grpSp>
        <p:nvGrpSpPr>
          <p:cNvPr id="610" name="직사각형 9"/>
          <p:cNvGrpSpPr/>
          <p:nvPr/>
        </p:nvGrpSpPr>
        <p:grpSpPr>
          <a:xfrm>
            <a:off x="2400301" y="1584981"/>
            <a:ext cx="1187451" cy="461663"/>
            <a:chOff x="0" y="-960"/>
            <a:chExt cx="1187450" cy="461662"/>
          </a:xfrm>
        </p:grpSpPr>
        <p:sp>
          <p:nvSpPr>
            <p:cNvPr id="608" name="Rectangle"/>
            <p:cNvSpPr/>
            <p:nvPr/>
          </p:nvSpPr>
          <p:spPr>
            <a:xfrm>
              <a:off x="0" y="106045"/>
              <a:ext cx="1187450" cy="247650"/>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sz="2400" b="1">
                  <a:solidFill>
                    <a:srgbClr val="FF0000"/>
                  </a:solidFill>
                </a:defRPr>
              </a:pPr>
              <a:endParaRPr sz="2400"/>
            </a:p>
          </p:txBody>
        </p:sp>
        <p:sp>
          <p:nvSpPr>
            <p:cNvPr id="609" name="2"/>
            <p:cNvSpPr txBox="1"/>
            <p:nvPr/>
          </p:nvSpPr>
          <p:spPr>
            <a:xfrm>
              <a:off x="0" y="-960"/>
              <a:ext cx="1187450"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400" b="1">
                  <a:solidFill>
                    <a:srgbClr val="FF0000"/>
                  </a:solidFill>
                </a:defRPr>
              </a:lvl1pPr>
            </a:lstStyle>
            <a:p>
              <a:r>
                <a:t>2</a:t>
              </a:r>
            </a:p>
          </p:txBody>
        </p:sp>
      </p:grpSp>
      <p:grpSp>
        <p:nvGrpSpPr>
          <p:cNvPr id="613" name="직사각형 10"/>
          <p:cNvGrpSpPr/>
          <p:nvPr/>
        </p:nvGrpSpPr>
        <p:grpSpPr>
          <a:xfrm>
            <a:off x="2400301" y="1905367"/>
            <a:ext cx="1498601" cy="461663"/>
            <a:chOff x="0" y="-960"/>
            <a:chExt cx="1498600" cy="461662"/>
          </a:xfrm>
        </p:grpSpPr>
        <p:sp>
          <p:nvSpPr>
            <p:cNvPr id="611" name="Rectangle"/>
            <p:cNvSpPr/>
            <p:nvPr/>
          </p:nvSpPr>
          <p:spPr>
            <a:xfrm>
              <a:off x="0" y="106045"/>
              <a:ext cx="1498600" cy="247650"/>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sz="2400" b="1">
                  <a:solidFill>
                    <a:srgbClr val="FF0000"/>
                  </a:solidFill>
                </a:defRPr>
              </a:pPr>
              <a:endParaRPr sz="2400"/>
            </a:p>
          </p:txBody>
        </p:sp>
        <p:sp>
          <p:nvSpPr>
            <p:cNvPr id="612" name="3"/>
            <p:cNvSpPr txBox="1"/>
            <p:nvPr/>
          </p:nvSpPr>
          <p:spPr>
            <a:xfrm>
              <a:off x="0" y="-960"/>
              <a:ext cx="1498600"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400" b="1">
                  <a:solidFill>
                    <a:srgbClr val="FF0000"/>
                  </a:solidFill>
                </a:defRPr>
              </a:lvl1pPr>
            </a:lstStyle>
            <a:p>
              <a:r>
                <a:t>3</a:t>
              </a:r>
            </a:p>
          </p:txBody>
        </p:sp>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70D2448-2137-6016-869A-1D99F99AD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36" name="직사각형 5"/>
          <p:cNvGrpSpPr/>
          <p:nvPr/>
        </p:nvGrpSpPr>
        <p:grpSpPr>
          <a:xfrm>
            <a:off x="4524374" y="5293743"/>
            <a:ext cx="3143255" cy="603847"/>
            <a:chOff x="-1" y="-1"/>
            <a:chExt cx="3143254" cy="466728"/>
          </a:xfrm>
        </p:grpSpPr>
        <p:sp>
          <p:nvSpPr>
            <p:cNvPr id="634" name="Rectangle"/>
            <p:cNvSpPr/>
            <p:nvPr/>
          </p:nvSpPr>
          <p:spPr>
            <a:xfrm>
              <a:off x="-1" y="-1"/>
              <a:ext cx="3143254" cy="46672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635" name="화면과 같게 설정해 준다."/>
            <p:cNvSpPr txBox="1"/>
            <p:nvPr/>
          </p:nvSpPr>
          <p:spPr>
            <a:xfrm>
              <a:off x="-1" y="110972"/>
              <a:ext cx="3143254" cy="2855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Set-up as display “CASH”.</a:t>
              </a:r>
              <a:endParaRPr sz="1801" dirty="0"/>
            </a:p>
          </p:txBody>
        </p:sp>
      </p:grpSp>
      <p:sp>
        <p:nvSpPr>
          <p:cNvPr id="637" name="슬라이드 번호 개체 틀 7"/>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31</a:t>
            </a:fld>
            <a:endParaRPr/>
          </a:p>
        </p:txBody>
      </p:sp>
      <p:sp>
        <p:nvSpPr>
          <p:cNvPr id="8" name="직사각형 7"/>
          <p:cNvSpPr/>
          <p:nvPr/>
        </p:nvSpPr>
        <p:spPr>
          <a:xfrm>
            <a:off x="157814" y="1014676"/>
            <a:ext cx="724836"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C87EDC4-C418-9526-4DE6-4534843FD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43" name="직사각형 4"/>
          <p:cNvGrpSpPr/>
          <p:nvPr/>
        </p:nvGrpSpPr>
        <p:grpSpPr>
          <a:xfrm>
            <a:off x="4524374" y="5177398"/>
            <a:ext cx="3143255" cy="646585"/>
            <a:chOff x="-1" y="-89926"/>
            <a:chExt cx="3143254" cy="646581"/>
          </a:xfrm>
        </p:grpSpPr>
        <p:sp>
          <p:nvSpPr>
            <p:cNvPr id="641" name="Rectangle"/>
            <p:cNvSpPr/>
            <p:nvPr/>
          </p:nvSpPr>
          <p:spPr>
            <a:xfrm>
              <a:off x="-1" y="-1"/>
              <a:ext cx="3143254" cy="46672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642" name="화면과 같게 설정해 준다."/>
            <p:cNvSpPr txBox="1"/>
            <p:nvPr/>
          </p:nvSpPr>
          <p:spPr>
            <a:xfrm>
              <a:off x="-1" y="-89926"/>
              <a:ext cx="3143254" cy="6465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Set-up as display “GRATUITY”.</a:t>
              </a:r>
              <a:endParaRPr sz="1801" dirty="0"/>
            </a:p>
          </p:txBody>
        </p:sp>
      </p:grpSp>
      <p:sp>
        <p:nvSpPr>
          <p:cNvPr id="644" name="슬라이드 번호 개체 틀 6"/>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32</a:t>
            </a:fld>
            <a:endParaRPr/>
          </a:p>
        </p:txBody>
      </p:sp>
      <p:sp>
        <p:nvSpPr>
          <p:cNvPr id="645" name="직사각형 1"/>
          <p:cNvSpPr/>
          <p:nvPr/>
        </p:nvSpPr>
        <p:spPr>
          <a:xfrm>
            <a:off x="205739" y="2240758"/>
            <a:ext cx="2217422" cy="258604"/>
          </a:xfrm>
          <a:prstGeom prst="rect">
            <a:avLst/>
          </a:prstGeom>
          <a:ln w="12700">
            <a:solidFill>
              <a:srgbClr val="000000"/>
            </a:solidFill>
            <a:miter/>
          </a:ln>
        </p:spPr>
        <p:txBody>
          <a:bodyPr lIns="45719" rIns="45719" anchor="ctr"/>
          <a:lstStyle/>
          <a:p>
            <a:pPr algn="ctr">
              <a:defRPr>
                <a:solidFill>
                  <a:srgbClr val="FFFFFF"/>
                </a:solidFill>
              </a:defRPr>
            </a:pPr>
            <a:endParaRPr sz="1801"/>
          </a:p>
        </p:txBody>
      </p:sp>
      <p:sp>
        <p:nvSpPr>
          <p:cNvPr id="657" name="직선 화살표 연결선 7"/>
          <p:cNvSpPr/>
          <p:nvPr/>
        </p:nvSpPr>
        <p:spPr>
          <a:xfrm>
            <a:off x="2429430" y="2333931"/>
            <a:ext cx="1252300" cy="191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6350">
            <a:solidFill>
              <a:srgbClr val="000000"/>
            </a:solidFill>
            <a:miter/>
            <a:tailEnd type="triangle"/>
          </a:ln>
        </p:spPr>
        <p:txBody>
          <a:bodyPr/>
          <a:lstStyle/>
          <a:p>
            <a:endParaRPr sz="1801"/>
          </a:p>
        </p:txBody>
      </p:sp>
      <p:grpSp>
        <p:nvGrpSpPr>
          <p:cNvPr id="649" name="직사각형 8"/>
          <p:cNvGrpSpPr/>
          <p:nvPr/>
        </p:nvGrpSpPr>
        <p:grpSpPr>
          <a:xfrm>
            <a:off x="3688080" y="1886078"/>
            <a:ext cx="1712597" cy="565669"/>
            <a:chOff x="0" y="28418"/>
            <a:chExt cx="1712596" cy="362173"/>
          </a:xfrm>
        </p:grpSpPr>
        <p:sp>
          <p:nvSpPr>
            <p:cNvPr id="647" name="Rectangle"/>
            <p:cNvSpPr/>
            <p:nvPr/>
          </p:nvSpPr>
          <p:spPr>
            <a:xfrm>
              <a:off x="0" y="28418"/>
              <a:ext cx="1712596" cy="35718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000"/>
              </a:pPr>
              <a:endParaRPr sz="1001"/>
            </a:p>
          </p:txBody>
        </p:sp>
        <p:sp>
          <p:nvSpPr>
            <p:cNvPr id="648" name="체크 하면 결제가 끝나면 자동으로 돈통이 열린다."/>
            <p:cNvSpPr txBox="1"/>
            <p:nvPr/>
          </p:nvSpPr>
          <p:spPr>
            <a:xfrm>
              <a:off x="0" y="35645"/>
              <a:ext cx="1712596" cy="3549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sz="1001" dirty="0"/>
                <a:t>Cash drawer opens automatically after  transaction.</a:t>
              </a:r>
              <a:endParaRPr sz="1001" dirty="0"/>
            </a:p>
          </p:txBody>
        </p:sp>
      </p:grpSp>
      <p:sp>
        <p:nvSpPr>
          <p:cNvPr id="650" name="직사각형 13"/>
          <p:cNvSpPr/>
          <p:nvPr/>
        </p:nvSpPr>
        <p:spPr>
          <a:xfrm>
            <a:off x="205739" y="2535953"/>
            <a:ext cx="2217422" cy="254318"/>
          </a:xfrm>
          <a:prstGeom prst="rect">
            <a:avLst/>
          </a:prstGeom>
          <a:ln w="12700">
            <a:solidFill>
              <a:srgbClr val="000000"/>
            </a:solidFill>
            <a:miter/>
          </a:ln>
        </p:spPr>
        <p:txBody>
          <a:bodyPr lIns="45719" rIns="45719" anchor="ctr"/>
          <a:lstStyle/>
          <a:p>
            <a:pPr algn="ctr">
              <a:defRPr>
                <a:solidFill>
                  <a:srgbClr val="FFFFFF"/>
                </a:solidFill>
              </a:defRPr>
            </a:pPr>
            <a:endParaRPr sz="1801"/>
          </a:p>
        </p:txBody>
      </p:sp>
      <p:sp>
        <p:nvSpPr>
          <p:cNvPr id="658" name="직선 화살표 연결선 14"/>
          <p:cNvSpPr/>
          <p:nvPr/>
        </p:nvSpPr>
        <p:spPr>
          <a:xfrm flipV="1">
            <a:off x="2423162" y="2691118"/>
            <a:ext cx="1258569" cy="457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ln w="6350">
            <a:solidFill>
              <a:srgbClr val="000000"/>
            </a:solidFill>
            <a:miter/>
            <a:tailEnd type="triangle"/>
          </a:ln>
        </p:spPr>
        <p:txBody>
          <a:bodyPr/>
          <a:lstStyle/>
          <a:p>
            <a:endParaRPr sz="1801"/>
          </a:p>
        </p:txBody>
      </p:sp>
      <p:grpSp>
        <p:nvGrpSpPr>
          <p:cNvPr id="654" name="직사각형 15"/>
          <p:cNvGrpSpPr/>
          <p:nvPr/>
        </p:nvGrpSpPr>
        <p:grpSpPr>
          <a:xfrm>
            <a:off x="3688078" y="2595402"/>
            <a:ext cx="2322197" cy="400364"/>
            <a:chOff x="0" y="6833"/>
            <a:chExt cx="1802826" cy="400363"/>
          </a:xfrm>
        </p:grpSpPr>
        <p:sp>
          <p:nvSpPr>
            <p:cNvPr id="652" name="Rectangle"/>
            <p:cNvSpPr/>
            <p:nvPr/>
          </p:nvSpPr>
          <p:spPr>
            <a:xfrm>
              <a:off x="0" y="26388"/>
              <a:ext cx="1802826" cy="36124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000"/>
              </a:pPr>
              <a:endParaRPr sz="1001"/>
            </a:p>
          </p:txBody>
        </p:sp>
        <p:sp>
          <p:nvSpPr>
            <p:cNvPr id="653" name="체크 하면 결제가 끝나면 자동으로 카피영수증이 나온다."/>
            <p:cNvSpPr txBox="1"/>
            <p:nvPr/>
          </p:nvSpPr>
          <p:spPr>
            <a:xfrm>
              <a:off x="0" y="6833"/>
              <a:ext cx="1802826" cy="4003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sz="1001" dirty="0"/>
                <a:t>Customer receipt copy automatically prints after transaction.</a:t>
              </a:r>
              <a:endParaRPr sz="1001" dirty="0"/>
            </a:p>
          </p:txBody>
        </p:sp>
      </p:grpSp>
      <p:pic>
        <p:nvPicPr>
          <p:cNvPr id="18" name="그림 3" descr="그림 3"/>
          <p:cNvPicPr>
            <a:picLocks noChangeAspect="1"/>
          </p:cNvPicPr>
          <p:nvPr/>
        </p:nvPicPr>
        <p:blipFill rotWithShape="1">
          <a:blip r:embed="rId3"/>
          <a:srcRect l="18302" t="37951" r="80390" b="59862"/>
          <a:stretch/>
        </p:blipFill>
        <p:spPr>
          <a:xfrm>
            <a:off x="2231231" y="2295050"/>
            <a:ext cx="159544" cy="150019"/>
          </a:xfrm>
          <a:prstGeom prst="rect">
            <a:avLst/>
          </a:prstGeom>
          <a:ln w="12700">
            <a:miter lim="400000"/>
          </a:ln>
        </p:spPr>
      </p:pic>
      <p:sp>
        <p:nvSpPr>
          <p:cNvPr id="20" name="직사각형 19"/>
          <p:cNvSpPr/>
          <p:nvPr/>
        </p:nvSpPr>
        <p:spPr>
          <a:xfrm>
            <a:off x="2520014" y="1014676"/>
            <a:ext cx="724836"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1C526D7-B682-5B19-48E3-2E38525DD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64" name="직사각형 4"/>
          <p:cNvGrpSpPr/>
          <p:nvPr/>
        </p:nvGrpSpPr>
        <p:grpSpPr>
          <a:xfrm>
            <a:off x="3484748" y="2449831"/>
            <a:ext cx="5579161" cy="1680423"/>
            <a:chOff x="0" y="-5479"/>
            <a:chExt cx="5297809" cy="693218"/>
          </a:xfrm>
        </p:grpSpPr>
        <p:sp>
          <p:nvSpPr>
            <p:cNvPr id="662" name="Rectangle"/>
            <p:cNvSpPr/>
            <p:nvPr/>
          </p:nvSpPr>
          <p:spPr>
            <a:xfrm>
              <a:off x="0" y="28706"/>
              <a:ext cx="5297809" cy="62484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663" name="CARD MACHINE을 연동 안 할 경우 빨간색…"/>
            <p:cNvSpPr txBox="1"/>
            <p:nvPr/>
          </p:nvSpPr>
          <p:spPr>
            <a:xfrm>
              <a:off x="0" y="-5479"/>
              <a:ext cx="5297809" cy="693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AutoNum type="arabicPeriod"/>
              </a:pPr>
              <a:r>
                <a:rPr lang="en-US" sz="1801" dirty="0"/>
                <a:t>If you do not have a CARD MACHINE that is linked to the POS System and you would like to do it manually “OFFLINE” with an separate CARD MACHINE, make sure to check all boxes shown in the red box.</a:t>
              </a:r>
              <a:endParaRPr sz="1801" dirty="0"/>
            </a:p>
          </p:txBody>
        </p:sp>
      </p:grpSp>
      <p:sp>
        <p:nvSpPr>
          <p:cNvPr id="665" name="슬라이드 번호 개체 틀 6"/>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33</a:t>
            </a:fld>
            <a:endParaRPr/>
          </a:p>
        </p:txBody>
      </p:sp>
      <p:sp>
        <p:nvSpPr>
          <p:cNvPr id="666" name="직사각형 1"/>
          <p:cNvSpPr/>
          <p:nvPr/>
        </p:nvSpPr>
        <p:spPr>
          <a:xfrm>
            <a:off x="2214564" y="1697833"/>
            <a:ext cx="180976" cy="161925"/>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sp>
        <p:nvSpPr>
          <p:cNvPr id="667" name="직사각형 7"/>
          <p:cNvSpPr/>
          <p:nvPr/>
        </p:nvSpPr>
        <p:spPr>
          <a:xfrm>
            <a:off x="2214563" y="2597945"/>
            <a:ext cx="180976" cy="161925"/>
          </a:xfrm>
          <a:prstGeom prst="rect">
            <a:avLst/>
          </a:prstGeom>
          <a:solidFill>
            <a:srgbClr val="FFFFFF"/>
          </a:solidFill>
          <a:ln w="12700">
            <a:solidFill>
              <a:srgbClr val="FFFFFF"/>
            </a:solidFill>
            <a:miter/>
          </a:ln>
        </p:spPr>
        <p:txBody>
          <a:bodyPr lIns="45719" rIns="45719" anchor="ctr"/>
          <a:lstStyle/>
          <a:p>
            <a:pPr algn="ctr">
              <a:defRPr>
                <a:solidFill>
                  <a:srgbClr val="FFFFFF"/>
                </a:solidFill>
              </a:defRPr>
            </a:pPr>
            <a:endParaRPr sz="1801"/>
          </a:p>
        </p:txBody>
      </p:sp>
      <p:sp>
        <p:nvSpPr>
          <p:cNvPr id="668" name="직사각형 9"/>
          <p:cNvSpPr/>
          <p:nvPr/>
        </p:nvSpPr>
        <p:spPr>
          <a:xfrm>
            <a:off x="228602" y="1943100"/>
            <a:ext cx="2225040" cy="280514"/>
          </a:xfrm>
          <a:prstGeom prst="rect">
            <a:avLst/>
          </a:prstGeom>
          <a:ln w="19050">
            <a:solidFill>
              <a:srgbClr val="FF0000"/>
            </a:solidFill>
            <a:miter/>
          </a:ln>
        </p:spPr>
        <p:txBody>
          <a:bodyPr lIns="45719" rIns="45719" anchor="ctr"/>
          <a:lstStyle/>
          <a:p>
            <a:pPr algn="ctr">
              <a:defRPr>
                <a:solidFill>
                  <a:srgbClr val="FFFFFF"/>
                </a:solidFill>
              </a:defRPr>
            </a:pPr>
            <a:endParaRPr sz="1801"/>
          </a:p>
        </p:txBody>
      </p:sp>
      <p:sp>
        <p:nvSpPr>
          <p:cNvPr id="669" name="직사각형 10"/>
          <p:cNvSpPr/>
          <p:nvPr/>
        </p:nvSpPr>
        <p:spPr>
          <a:xfrm>
            <a:off x="228602" y="2518887"/>
            <a:ext cx="2225040" cy="259081"/>
          </a:xfrm>
          <a:prstGeom prst="rect">
            <a:avLst/>
          </a:prstGeom>
          <a:ln w="19050">
            <a:solidFill>
              <a:srgbClr val="FF0000"/>
            </a:solidFill>
            <a:miter/>
          </a:ln>
        </p:spPr>
        <p:txBody>
          <a:bodyPr lIns="45719" rIns="45719" anchor="ctr"/>
          <a:lstStyle/>
          <a:p>
            <a:pPr algn="ctr">
              <a:defRPr>
                <a:solidFill>
                  <a:srgbClr val="FFFFFF"/>
                </a:solidFill>
              </a:defRPr>
            </a:pPr>
            <a:endParaRPr sz="1801"/>
          </a:p>
        </p:txBody>
      </p:sp>
      <p:sp>
        <p:nvSpPr>
          <p:cNvPr id="670" name="직사각형 11"/>
          <p:cNvSpPr/>
          <p:nvPr/>
        </p:nvSpPr>
        <p:spPr>
          <a:xfrm>
            <a:off x="228602" y="2241710"/>
            <a:ext cx="2225040" cy="259081"/>
          </a:xfrm>
          <a:prstGeom prst="rect">
            <a:avLst/>
          </a:prstGeom>
          <a:ln w="19050">
            <a:solidFill>
              <a:srgbClr val="FF0000"/>
            </a:solidFill>
            <a:miter/>
          </a:ln>
        </p:spPr>
        <p:txBody>
          <a:bodyPr lIns="45719" rIns="45719" anchor="ctr"/>
          <a:lstStyle/>
          <a:p>
            <a:pPr algn="ctr">
              <a:defRPr>
                <a:solidFill>
                  <a:srgbClr val="FFFFFF"/>
                </a:solidFill>
              </a:defRPr>
            </a:pPr>
            <a:endParaRPr sz="1801"/>
          </a:p>
        </p:txBody>
      </p:sp>
      <p:grpSp>
        <p:nvGrpSpPr>
          <p:cNvPr id="673" name="직사각형 12"/>
          <p:cNvGrpSpPr/>
          <p:nvPr/>
        </p:nvGrpSpPr>
        <p:grpSpPr>
          <a:xfrm>
            <a:off x="3611756" y="4347597"/>
            <a:ext cx="5325144" cy="1402573"/>
            <a:chOff x="0" y="-77338"/>
            <a:chExt cx="5229886" cy="1200838"/>
          </a:xfrm>
        </p:grpSpPr>
        <p:sp>
          <p:nvSpPr>
            <p:cNvPr id="671" name="Rectangle"/>
            <p:cNvSpPr/>
            <p:nvPr/>
          </p:nvSpPr>
          <p:spPr>
            <a:xfrm>
              <a:off x="0" y="0"/>
              <a:ext cx="5229886" cy="1046163"/>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672" name="※주의※…"/>
            <p:cNvSpPr txBox="1"/>
            <p:nvPr/>
          </p:nvSpPr>
          <p:spPr>
            <a:xfrm>
              <a:off x="0" y="-77338"/>
              <a:ext cx="5229886" cy="12008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sz="1801" b="1" dirty="0"/>
                <a:t>※</a:t>
              </a:r>
              <a:r>
                <a:rPr lang="en-US" sz="1801" b="1" dirty="0"/>
                <a:t>CAUTION</a:t>
              </a:r>
              <a:r>
                <a:rPr sz="1801" b="1" dirty="0"/>
                <a:t>※</a:t>
              </a:r>
            </a:p>
            <a:p>
              <a:pPr algn="ctr">
                <a:defRPr b="1">
                  <a:solidFill>
                    <a:srgbClr val="FFFFFF"/>
                  </a:solidFill>
                </a:defRPr>
              </a:pPr>
              <a:r>
                <a:rPr lang="en-US" sz="1801" dirty="0"/>
                <a:t>IF YOU ARE NOT USING A CARD MACHINE LINKED WITH THE POS YOU DO NOT NEED TO CHECK THE “USE” BUTTON.</a:t>
              </a:r>
              <a:endParaRPr sz="1801" dirty="0"/>
            </a:p>
          </p:txBody>
        </p:sp>
      </p:grpSp>
      <p:pic>
        <p:nvPicPr>
          <p:cNvPr id="16" name="그림 3" descr="그림 3"/>
          <p:cNvPicPr>
            <a:picLocks noChangeAspect="1"/>
          </p:cNvPicPr>
          <p:nvPr/>
        </p:nvPicPr>
        <p:blipFill rotWithShape="1">
          <a:blip r:embed="rId3"/>
          <a:srcRect l="18302" t="37951" r="80390" b="59862"/>
          <a:stretch/>
        </p:blipFill>
        <p:spPr>
          <a:xfrm>
            <a:off x="2226469" y="2299812"/>
            <a:ext cx="159544" cy="150019"/>
          </a:xfrm>
          <a:prstGeom prst="rect">
            <a:avLst/>
          </a:prstGeom>
          <a:ln w="12700">
            <a:miter lim="400000"/>
          </a:ln>
        </p:spPr>
      </p:pic>
      <p:pic>
        <p:nvPicPr>
          <p:cNvPr id="17" name="그림 3" descr="그림 3"/>
          <p:cNvPicPr>
            <a:picLocks noChangeAspect="1"/>
          </p:cNvPicPr>
          <p:nvPr/>
        </p:nvPicPr>
        <p:blipFill rotWithShape="1">
          <a:blip r:embed="rId3"/>
          <a:srcRect l="18302" t="37951" r="80390" b="59862"/>
          <a:stretch/>
        </p:blipFill>
        <p:spPr>
          <a:xfrm>
            <a:off x="2225279" y="2591510"/>
            <a:ext cx="159544" cy="150019"/>
          </a:xfrm>
          <a:prstGeom prst="rect">
            <a:avLst/>
          </a:prstGeom>
          <a:ln w="12700">
            <a:miter lim="400000"/>
          </a:ln>
        </p:spPr>
      </p:pic>
      <p:pic>
        <p:nvPicPr>
          <p:cNvPr id="18" name="그림 3" descr="그림 3"/>
          <p:cNvPicPr>
            <a:picLocks noChangeAspect="1"/>
          </p:cNvPicPr>
          <p:nvPr/>
        </p:nvPicPr>
        <p:blipFill rotWithShape="1">
          <a:blip r:embed="rId3"/>
          <a:srcRect l="18302" t="37951" r="80390" b="59862"/>
          <a:stretch/>
        </p:blipFill>
        <p:spPr>
          <a:xfrm>
            <a:off x="2224088" y="2007755"/>
            <a:ext cx="159544" cy="150019"/>
          </a:xfrm>
          <a:prstGeom prst="rect">
            <a:avLst/>
          </a:prstGeom>
          <a:ln w="12700">
            <a:miter lim="400000"/>
          </a:ln>
        </p:spPr>
      </p:pic>
      <p:sp>
        <p:nvSpPr>
          <p:cNvPr id="19" name="직사각형 18"/>
          <p:cNvSpPr/>
          <p:nvPr/>
        </p:nvSpPr>
        <p:spPr>
          <a:xfrm>
            <a:off x="2520014" y="1014676"/>
            <a:ext cx="724836"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D60C246-A64E-C2F4-3DD2-7861A0A9F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80" name="직사각형 5"/>
          <p:cNvGrpSpPr/>
          <p:nvPr/>
        </p:nvGrpSpPr>
        <p:grpSpPr>
          <a:xfrm>
            <a:off x="2965252" y="2257425"/>
            <a:ext cx="2397326" cy="495301"/>
            <a:chOff x="-1" y="0"/>
            <a:chExt cx="2397326" cy="495300"/>
          </a:xfrm>
        </p:grpSpPr>
        <p:sp>
          <p:nvSpPr>
            <p:cNvPr id="678" name="Rectangle"/>
            <p:cNvSpPr/>
            <p:nvPr/>
          </p:nvSpPr>
          <p:spPr>
            <a:xfrm>
              <a:off x="-1" y="0"/>
              <a:ext cx="2397326" cy="4953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200"/>
              </a:pPr>
              <a:endParaRPr sz="1200"/>
            </a:p>
          </p:txBody>
        </p:sp>
        <p:sp>
          <p:nvSpPr>
            <p:cNvPr id="679" name="결제 영수증이 한 장 만 나오길 원 하시면 체크를 풀어 준다."/>
            <p:cNvSpPr txBox="1"/>
            <p:nvPr/>
          </p:nvSpPr>
          <p:spPr>
            <a:xfrm>
              <a:off x="-1" y="109152"/>
              <a:ext cx="2397326" cy="276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200"/>
              </a:pPr>
              <a:r>
                <a:rPr lang="en-US" sz="1200" dirty="0"/>
                <a:t>1 Copy of payment receipt.</a:t>
              </a:r>
              <a:endParaRPr sz="1200" dirty="0"/>
            </a:p>
          </p:txBody>
        </p:sp>
      </p:grpSp>
      <p:grpSp>
        <p:nvGrpSpPr>
          <p:cNvPr id="683" name="직사각형 4"/>
          <p:cNvGrpSpPr/>
          <p:nvPr/>
        </p:nvGrpSpPr>
        <p:grpSpPr>
          <a:xfrm>
            <a:off x="4524374" y="5267324"/>
            <a:ext cx="3143255" cy="466731"/>
            <a:chOff x="-1" y="-1"/>
            <a:chExt cx="3143254" cy="466728"/>
          </a:xfrm>
        </p:grpSpPr>
        <p:sp>
          <p:nvSpPr>
            <p:cNvPr id="681" name="Rectangle"/>
            <p:cNvSpPr/>
            <p:nvPr/>
          </p:nvSpPr>
          <p:spPr>
            <a:xfrm>
              <a:off x="-1" y="-1"/>
              <a:ext cx="3143254" cy="46672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682" name="화면과 같게 설정해 준다."/>
            <p:cNvSpPr txBox="1"/>
            <p:nvPr/>
          </p:nvSpPr>
          <p:spPr>
            <a:xfrm>
              <a:off x="-1" y="48636"/>
              <a:ext cx="3143254"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Set-up as display.</a:t>
              </a:r>
              <a:endParaRPr sz="1801" dirty="0"/>
            </a:p>
          </p:txBody>
        </p:sp>
      </p:grpSp>
      <p:sp>
        <p:nvSpPr>
          <p:cNvPr id="684" name="직선 화살표 연결선 7"/>
          <p:cNvSpPr/>
          <p:nvPr/>
        </p:nvSpPr>
        <p:spPr>
          <a:xfrm flipV="1">
            <a:off x="2447926" y="2505076"/>
            <a:ext cx="517328" cy="200025"/>
          </a:xfrm>
          <a:prstGeom prst="line">
            <a:avLst/>
          </a:prstGeom>
          <a:ln w="6350">
            <a:solidFill>
              <a:srgbClr val="000000"/>
            </a:solidFill>
            <a:miter/>
            <a:tailEnd type="triangle"/>
          </a:ln>
        </p:spPr>
        <p:txBody>
          <a:bodyPr lIns="45719" rIns="45719"/>
          <a:lstStyle/>
          <a:p>
            <a:endParaRPr sz="1801"/>
          </a:p>
        </p:txBody>
      </p:sp>
      <p:sp>
        <p:nvSpPr>
          <p:cNvPr id="685" name="슬라이드 번호 개체 틀 9"/>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34</a:t>
            </a:fld>
            <a:endParaRPr/>
          </a:p>
        </p:txBody>
      </p:sp>
      <p:sp>
        <p:nvSpPr>
          <p:cNvPr id="686" name="직사각형 1"/>
          <p:cNvSpPr/>
          <p:nvPr/>
        </p:nvSpPr>
        <p:spPr>
          <a:xfrm>
            <a:off x="6496050" y="3705226"/>
            <a:ext cx="2543175" cy="923925"/>
          </a:xfrm>
          <a:prstGeom prst="rect">
            <a:avLst/>
          </a:prstGeom>
          <a:ln w="19050">
            <a:solidFill>
              <a:srgbClr val="FF0000"/>
            </a:solidFill>
            <a:miter/>
          </a:ln>
        </p:spPr>
        <p:txBody>
          <a:bodyPr lIns="45719" rIns="45719" anchor="ctr"/>
          <a:lstStyle/>
          <a:p>
            <a:pPr algn="ctr">
              <a:defRPr>
                <a:solidFill>
                  <a:srgbClr val="FFFFFF"/>
                </a:solidFill>
              </a:defRPr>
            </a:pPr>
            <a:endParaRPr sz="1801"/>
          </a:p>
        </p:txBody>
      </p:sp>
      <p:grpSp>
        <p:nvGrpSpPr>
          <p:cNvPr id="689" name="직사각형 10"/>
          <p:cNvGrpSpPr/>
          <p:nvPr/>
        </p:nvGrpSpPr>
        <p:grpSpPr>
          <a:xfrm>
            <a:off x="5366775" y="4757738"/>
            <a:ext cx="4601703" cy="381003"/>
            <a:chOff x="0" y="2923"/>
            <a:chExt cx="4601701" cy="381001"/>
          </a:xfrm>
        </p:grpSpPr>
        <p:sp>
          <p:nvSpPr>
            <p:cNvPr id="687"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688"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
        <p:nvSpPr>
          <p:cNvPr id="16" name="직사각형 15"/>
          <p:cNvSpPr/>
          <p:nvPr/>
        </p:nvSpPr>
        <p:spPr>
          <a:xfrm>
            <a:off x="1591869" y="1027376"/>
            <a:ext cx="964734"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5E5BF70-7988-A7F9-09B9-D63EF50AA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95" name="직사각형 6"/>
          <p:cNvGrpSpPr/>
          <p:nvPr/>
        </p:nvGrpSpPr>
        <p:grpSpPr>
          <a:xfrm>
            <a:off x="6496050" y="3691154"/>
            <a:ext cx="2543175" cy="369458"/>
            <a:chOff x="0" y="691"/>
            <a:chExt cx="2543175" cy="369457"/>
          </a:xfrm>
        </p:grpSpPr>
        <p:sp>
          <p:nvSpPr>
            <p:cNvPr id="693" name="Rectangle"/>
            <p:cNvSpPr/>
            <p:nvPr/>
          </p:nvSpPr>
          <p:spPr>
            <a:xfrm>
              <a:off x="0" y="56038"/>
              <a:ext cx="2543175" cy="258764"/>
            </a:xfrm>
            <a:prstGeom prst="rect">
              <a:avLst/>
            </a:prstGeom>
            <a:noFill/>
            <a:ln w="19050" cap="flat">
              <a:solidFill>
                <a:srgbClr val="FF0000"/>
              </a:solidFill>
              <a:prstDash val="solid"/>
              <a:miter lim="800000"/>
            </a:ln>
            <a:effectLst/>
          </p:spPr>
          <p:txBody>
            <a:bodyPr wrap="square" lIns="45719" tIns="45719" rIns="45719" bIns="45719" numCol="1" anchor="ctr">
              <a:noAutofit/>
            </a:bodyPr>
            <a:lstStyle/>
            <a:p>
              <a:pPr algn="ctr">
                <a:defRPr b="1">
                  <a:solidFill>
                    <a:srgbClr val="FF0000"/>
                  </a:solidFill>
                </a:defRPr>
              </a:pPr>
              <a:endParaRPr sz="1801"/>
            </a:p>
          </p:txBody>
        </p:sp>
        <p:sp>
          <p:nvSpPr>
            <p:cNvPr id="694" name="1"/>
            <p:cNvSpPr txBox="1"/>
            <p:nvPr/>
          </p:nvSpPr>
          <p:spPr>
            <a:xfrm>
              <a:off x="0" y="691"/>
              <a:ext cx="2543175" cy="3694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b="1">
                  <a:solidFill>
                    <a:srgbClr val="FF0000"/>
                  </a:solidFill>
                </a:defRPr>
              </a:lvl1pPr>
            </a:lstStyle>
            <a:p>
              <a:r>
                <a:rPr sz="1801"/>
                <a:t>1</a:t>
              </a:r>
            </a:p>
          </p:txBody>
        </p:sp>
      </p:grpSp>
      <p:sp>
        <p:nvSpPr>
          <p:cNvPr id="696"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35</a:t>
            </a:fld>
            <a:endParaRPr/>
          </a:p>
        </p:txBody>
      </p:sp>
      <p:grpSp>
        <p:nvGrpSpPr>
          <p:cNvPr id="699" name="직사각형 7"/>
          <p:cNvGrpSpPr/>
          <p:nvPr/>
        </p:nvGrpSpPr>
        <p:grpSpPr>
          <a:xfrm>
            <a:off x="3533775" y="3082495"/>
            <a:ext cx="2836549" cy="1869937"/>
            <a:chOff x="-1" y="0"/>
            <a:chExt cx="2836548" cy="1595438"/>
          </a:xfrm>
        </p:grpSpPr>
        <p:sp>
          <p:nvSpPr>
            <p:cNvPr id="697" name="Rectangle"/>
            <p:cNvSpPr/>
            <p:nvPr/>
          </p:nvSpPr>
          <p:spPr>
            <a:xfrm>
              <a:off x="-1" y="0"/>
              <a:ext cx="2836548" cy="159543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200" b="1"/>
              </a:pPr>
              <a:endParaRPr sz="1200"/>
            </a:p>
          </p:txBody>
        </p:sp>
        <p:sp>
          <p:nvSpPr>
            <p:cNvPr id="698" name="1번 ID를 확인하지만 NUMBER를 안 넣어도 결제가 가능.…"/>
            <p:cNvSpPr txBox="1"/>
            <p:nvPr/>
          </p:nvSpPr>
          <p:spPr>
            <a:xfrm>
              <a:off x="-1" y="49320"/>
              <a:ext cx="2836548" cy="14967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228604" indent="-228604" algn="ctr">
                <a:buSzPct val="100000"/>
                <a:buAutoNum type="arabicPeriod"/>
                <a:defRPr sz="1200" b="1"/>
              </a:pPr>
              <a:r>
                <a:rPr lang="en-US" sz="1200" dirty="0"/>
                <a:t>“</a:t>
              </a:r>
              <a:r>
                <a:rPr sz="1200" dirty="0"/>
                <a:t>1</a:t>
              </a:r>
              <a:r>
                <a:rPr lang="en-US" sz="1200" dirty="0"/>
                <a:t>"</a:t>
              </a:r>
              <a:r>
                <a:rPr sz="1200" dirty="0"/>
                <a:t> </a:t>
              </a:r>
              <a:r>
                <a:rPr lang="en-US" sz="1200" dirty="0"/>
                <a:t>Transaction without confirming or entering number.</a:t>
              </a:r>
              <a:endParaRPr sz="1200" dirty="0">
                <a:solidFill>
                  <a:srgbClr val="FFFFFF"/>
                </a:solidFill>
              </a:endParaRPr>
            </a:p>
            <a:p>
              <a:pPr marL="228604" indent="-228604" algn="ctr">
                <a:buSzPct val="100000"/>
                <a:buAutoNum type="arabicPeriod"/>
                <a:defRPr sz="1200" b="1"/>
              </a:pPr>
              <a:endParaRPr sz="1200" dirty="0">
                <a:solidFill>
                  <a:srgbClr val="FFFFFF"/>
                </a:solidFill>
              </a:endParaRPr>
            </a:p>
            <a:p>
              <a:pPr marL="228604" indent="-228604" algn="ctr">
                <a:buSzPct val="100000"/>
                <a:buAutoNum type="arabicPeriod" startAt="2"/>
                <a:defRPr sz="1200" b="1"/>
              </a:pPr>
              <a:r>
                <a:rPr lang="en-US" sz="1200" dirty="0"/>
                <a:t>"2”</a:t>
              </a:r>
              <a:r>
                <a:rPr sz="1200" dirty="0"/>
                <a:t> </a:t>
              </a:r>
              <a:r>
                <a:rPr lang="en-US" sz="1200" dirty="0"/>
                <a:t>Must check ID and enter ID Number to make a transaction.</a:t>
              </a:r>
              <a:endParaRPr sz="1200" dirty="0">
                <a:solidFill>
                  <a:srgbClr val="FFFFFF"/>
                </a:solidFill>
              </a:endParaRPr>
            </a:p>
            <a:p>
              <a:pPr marL="228604" indent="-228604" algn="ctr">
                <a:buSzPct val="100000"/>
                <a:buAutoNum type="arabicPeriod" startAt="2"/>
                <a:defRPr sz="1200" b="1"/>
              </a:pPr>
              <a:endParaRPr sz="1200" dirty="0">
                <a:solidFill>
                  <a:srgbClr val="FFFFFF"/>
                </a:solidFill>
              </a:endParaRPr>
            </a:p>
            <a:p>
              <a:pPr marL="228604" indent="-228604" algn="ctr">
                <a:buSzPct val="100000"/>
                <a:buAutoNum type="arabicPeriod" startAt="3"/>
                <a:defRPr sz="1200" b="1"/>
              </a:pPr>
              <a:r>
                <a:rPr lang="en-US" sz="1200" dirty="0"/>
                <a:t>ID Check for transactions over/required if the price exceeds required minimum amount.</a:t>
              </a:r>
              <a:endParaRPr sz="1200" dirty="0"/>
            </a:p>
          </p:txBody>
        </p:sp>
      </p:grpSp>
      <p:grpSp>
        <p:nvGrpSpPr>
          <p:cNvPr id="702" name="직사각형 8"/>
          <p:cNvGrpSpPr/>
          <p:nvPr/>
        </p:nvGrpSpPr>
        <p:grpSpPr>
          <a:xfrm>
            <a:off x="6496050" y="4289245"/>
            <a:ext cx="2543175" cy="369458"/>
            <a:chOff x="0" y="692"/>
            <a:chExt cx="2543175" cy="369457"/>
          </a:xfrm>
        </p:grpSpPr>
        <p:sp>
          <p:nvSpPr>
            <p:cNvPr id="700" name="Rectangle"/>
            <p:cNvSpPr/>
            <p:nvPr/>
          </p:nvSpPr>
          <p:spPr>
            <a:xfrm>
              <a:off x="0" y="42941"/>
              <a:ext cx="2543175" cy="284958"/>
            </a:xfrm>
            <a:prstGeom prst="rect">
              <a:avLst/>
            </a:prstGeom>
            <a:noFill/>
            <a:ln w="19050" cap="flat">
              <a:solidFill>
                <a:srgbClr val="FF0000"/>
              </a:solidFill>
              <a:prstDash val="solid"/>
              <a:miter lim="800000"/>
            </a:ln>
            <a:effectLst/>
          </p:spPr>
          <p:txBody>
            <a:bodyPr wrap="square" lIns="45719" tIns="45719" rIns="45719" bIns="45719" numCol="1" anchor="ctr">
              <a:noAutofit/>
            </a:bodyPr>
            <a:lstStyle/>
            <a:p>
              <a:pPr algn="ctr">
                <a:defRPr b="1">
                  <a:solidFill>
                    <a:srgbClr val="FF0000"/>
                  </a:solidFill>
                </a:defRPr>
              </a:pPr>
              <a:endParaRPr sz="1801"/>
            </a:p>
          </p:txBody>
        </p:sp>
        <p:sp>
          <p:nvSpPr>
            <p:cNvPr id="701" name="3"/>
            <p:cNvSpPr txBox="1"/>
            <p:nvPr/>
          </p:nvSpPr>
          <p:spPr>
            <a:xfrm>
              <a:off x="0" y="692"/>
              <a:ext cx="2543175" cy="3694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b="1">
                  <a:solidFill>
                    <a:srgbClr val="FF0000"/>
                  </a:solidFill>
                </a:defRPr>
              </a:lvl1pPr>
            </a:lstStyle>
            <a:p>
              <a:r>
                <a:rPr sz="1801"/>
                <a:t>3</a:t>
              </a:r>
            </a:p>
          </p:txBody>
        </p:sp>
      </p:grpSp>
      <p:grpSp>
        <p:nvGrpSpPr>
          <p:cNvPr id="705" name="직사각형 9"/>
          <p:cNvGrpSpPr/>
          <p:nvPr/>
        </p:nvGrpSpPr>
        <p:grpSpPr>
          <a:xfrm>
            <a:off x="6496050" y="3983650"/>
            <a:ext cx="2543175" cy="369458"/>
            <a:chOff x="0" y="693"/>
            <a:chExt cx="2543175" cy="369457"/>
          </a:xfrm>
        </p:grpSpPr>
        <p:sp>
          <p:nvSpPr>
            <p:cNvPr id="703" name="Rectangle"/>
            <p:cNvSpPr/>
            <p:nvPr/>
          </p:nvSpPr>
          <p:spPr>
            <a:xfrm>
              <a:off x="0" y="55641"/>
              <a:ext cx="2543175" cy="259558"/>
            </a:xfrm>
            <a:prstGeom prst="rect">
              <a:avLst/>
            </a:prstGeom>
            <a:noFill/>
            <a:ln w="19050" cap="flat">
              <a:solidFill>
                <a:srgbClr val="FF0000"/>
              </a:solidFill>
              <a:prstDash val="solid"/>
              <a:miter lim="800000"/>
            </a:ln>
            <a:effectLst/>
          </p:spPr>
          <p:txBody>
            <a:bodyPr wrap="square" lIns="45719" tIns="45719" rIns="45719" bIns="45719" numCol="1" anchor="ctr">
              <a:noAutofit/>
            </a:bodyPr>
            <a:lstStyle/>
            <a:p>
              <a:pPr algn="ctr">
                <a:defRPr b="1">
                  <a:solidFill>
                    <a:srgbClr val="FF0000"/>
                  </a:solidFill>
                </a:defRPr>
              </a:pPr>
              <a:endParaRPr sz="1801"/>
            </a:p>
          </p:txBody>
        </p:sp>
        <p:sp>
          <p:nvSpPr>
            <p:cNvPr id="704" name="2"/>
            <p:cNvSpPr txBox="1"/>
            <p:nvPr/>
          </p:nvSpPr>
          <p:spPr>
            <a:xfrm>
              <a:off x="0" y="693"/>
              <a:ext cx="2543175" cy="3694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b="1">
                  <a:solidFill>
                    <a:srgbClr val="FF0000"/>
                  </a:solidFill>
                </a:defRPr>
              </a:lvl1pPr>
            </a:lstStyle>
            <a:p>
              <a:r>
                <a:rPr sz="1801"/>
                <a:t>2</a:t>
              </a:r>
            </a:p>
          </p:txBody>
        </p:sp>
      </p:grpSp>
      <p:sp>
        <p:nvSpPr>
          <p:cNvPr id="18" name="직사각형 17"/>
          <p:cNvSpPr/>
          <p:nvPr/>
        </p:nvSpPr>
        <p:spPr>
          <a:xfrm>
            <a:off x="1598219" y="1011103"/>
            <a:ext cx="964734"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FA91915-6BDF-7399-8409-972BC81EB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09"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36</a:t>
            </a:fld>
            <a:endParaRPr/>
          </a:p>
        </p:txBody>
      </p:sp>
      <p:grpSp>
        <p:nvGrpSpPr>
          <p:cNvPr id="712" name="직사각형 6"/>
          <p:cNvGrpSpPr/>
          <p:nvPr/>
        </p:nvGrpSpPr>
        <p:grpSpPr>
          <a:xfrm>
            <a:off x="3625212" y="4873551"/>
            <a:ext cx="5297810" cy="646585"/>
            <a:chOff x="0" y="17838"/>
            <a:chExt cx="5297809" cy="646584"/>
          </a:xfrm>
        </p:grpSpPr>
        <p:sp>
          <p:nvSpPr>
            <p:cNvPr id="710" name="Rectangle"/>
            <p:cNvSpPr/>
            <p:nvPr/>
          </p:nvSpPr>
          <p:spPr>
            <a:xfrm>
              <a:off x="0" y="28706"/>
              <a:ext cx="5297809" cy="62484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711" name="CARD MACHINE을 연동 안 할 경우 빨간색…"/>
            <p:cNvSpPr txBox="1"/>
            <p:nvPr/>
          </p:nvSpPr>
          <p:spPr>
            <a:xfrm>
              <a:off x="0" y="17838"/>
              <a:ext cx="5297809" cy="646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AutoNum type="arabicPeriod"/>
              </a:pPr>
              <a:r>
                <a:rPr lang="en-US" sz="1801" dirty="0"/>
                <a:t>Set-up as shown above when Card Machine is not linked or connected.</a:t>
              </a:r>
              <a:endParaRPr sz="1801" dirty="0"/>
            </a:p>
          </p:txBody>
        </p:sp>
      </p:grpSp>
      <p:sp>
        <p:nvSpPr>
          <p:cNvPr id="713" name="직사각형 9"/>
          <p:cNvSpPr/>
          <p:nvPr/>
        </p:nvSpPr>
        <p:spPr>
          <a:xfrm>
            <a:off x="228599" y="1697830"/>
            <a:ext cx="2252206" cy="257177"/>
          </a:xfrm>
          <a:prstGeom prst="rect">
            <a:avLst/>
          </a:prstGeom>
          <a:ln w="19050">
            <a:solidFill>
              <a:srgbClr val="FF0000"/>
            </a:solidFill>
            <a:miter/>
          </a:ln>
        </p:spPr>
        <p:txBody>
          <a:bodyPr lIns="45719" rIns="45719" anchor="ctr"/>
          <a:lstStyle/>
          <a:p>
            <a:pPr algn="ctr">
              <a:defRPr>
                <a:solidFill>
                  <a:srgbClr val="FFFFFF"/>
                </a:solidFill>
              </a:defRPr>
            </a:pPr>
            <a:endParaRPr sz="1801"/>
          </a:p>
        </p:txBody>
      </p:sp>
      <p:sp>
        <p:nvSpPr>
          <p:cNvPr id="714" name="직사각형 10"/>
          <p:cNvSpPr/>
          <p:nvPr/>
        </p:nvSpPr>
        <p:spPr>
          <a:xfrm>
            <a:off x="228599" y="2273619"/>
            <a:ext cx="2252206" cy="286702"/>
          </a:xfrm>
          <a:prstGeom prst="rect">
            <a:avLst/>
          </a:prstGeom>
          <a:ln w="19050">
            <a:solidFill>
              <a:srgbClr val="FF0000"/>
            </a:solidFill>
            <a:miter/>
          </a:ln>
        </p:spPr>
        <p:txBody>
          <a:bodyPr lIns="45719" rIns="45719" anchor="ctr"/>
          <a:lstStyle/>
          <a:p>
            <a:pPr algn="ctr">
              <a:defRPr>
                <a:solidFill>
                  <a:srgbClr val="FFFFFF"/>
                </a:solidFill>
              </a:defRPr>
            </a:pPr>
            <a:endParaRPr sz="1801"/>
          </a:p>
        </p:txBody>
      </p:sp>
      <p:sp>
        <p:nvSpPr>
          <p:cNvPr id="715" name="직사각형 11"/>
          <p:cNvSpPr/>
          <p:nvPr/>
        </p:nvSpPr>
        <p:spPr>
          <a:xfrm>
            <a:off x="228599" y="1971675"/>
            <a:ext cx="2252206" cy="311467"/>
          </a:xfrm>
          <a:prstGeom prst="rect">
            <a:avLst/>
          </a:prstGeom>
          <a:ln w="19050">
            <a:solidFill>
              <a:srgbClr val="FF0000"/>
            </a:solidFill>
            <a:miter/>
          </a:ln>
        </p:spPr>
        <p:txBody>
          <a:bodyPr lIns="45719" rIns="45719" anchor="ctr"/>
          <a:lstStyle/>
          <a:p>
            <a:pPr algn="ctr">
              <a:defRPr>
                <a:solidFill>
                  <a:srgbClr val="FFFFFF"/>
                </a:solidFill>
              </a:defRPr>
            </a:pPr>
            <a:endParaRPr sz="1801"/>
          </a:p>
        </p:txBody>
      </p:sp>
      <p:grpSp>
        <p:nvGrpSpPr>
          <p:cNvPr id="718" name="직사각형 12"/>
          <p:cNvGrpSpPr/>
          <p:nvPr/>
        </p:nvGrpSpPr>
        <p:grpSpPr>
          <a:xfrm>
            <a:off x="2709405" y="1636788"/>
            <a:ext cx="2722741" cy="771440"/>
            <a:chOff x="0" y="15201"/>
            <a:chExt cx="2722739" cy="544915"/>
          </a:xfrm>
        </p:grpSpPr>
        <p:sp>
          <p:nvSpPr>
            <p:cNvPr id="716" name="Rectangle"/>
            <p:cNvSpPr/>
            <p:nvPr/>
          </p:nvSpPr>
          <p:spPr>
            <a:xfrm>
              <a:off x="0" y="15201"/>
              <a:ext cx="2722739" cy="544915"/>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717" name="※주의※…"/>
            <p:cNvSpPr txBox="1"/>
            <p:nvPr/>
          </p:nvSpPr>
          <p:spPr>
            <a:xfrm>
              <a:off x="0" y="91862"/>
              <a:ext cx="2722739" cy="3915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solidFill>
                    <a:srgbClr val="FFFFFF"/>
                  </a:solidFill>
                </a:defRPr>
              </a:pPr>
              <a:r>
                <a:rPr sz="1001" dirty="0"/>
                <a:t>※</a:t>
              </a:r>
              <a:r>
                <a:rPr lang="en-US" sz="1001" b="1" dirty="0"/>
                <a:t>CAUTION</a:t>
              </a:r>
              <a:r>
                <a:rPr sz="1001" dirty="0"/>
                <a:t>※</a:t>
              </a:r>
              <a:endParaRPr sz="1001" b="1" dirty="0"/>
            </a:p>
            <a:p>
              <a:pPr algn="ctr">
                <a:defRPr sz="1000" b="1">
                  <a:solidFill>
                    <a:srgbClr val="FFFFFF"/>
                  </a:solidFill>
                </a:defRPr>
              </a:pPr>
              <a:r>
                <a:rPr lang="en-US" sz="1001" dirty="0"/>
                <a:t>Do NOT check the “USE” button if you do not have a linked CARD MACHINE.</a:t>
              </a:r>
              <a:endParaRPr sz="1001" dirty="0"/>
            </a:p>
          </p:txBody>
        </p:sp>
      </p:grpSp>
      <p:sp>
        <p:nvSpPr>
          <p:cNvPr id="14" name="직사각형 13"/>
          <p:cNvSpPr/>
          <p:nvPr/>
        </p:nvSpPr>
        <p:spPr>
          <a:xfrm>
            <a:off x="1585519" y="706303"/>
            <a:ext cx="964734"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8867FAC-0CA6-DDE1-7390-62000A261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22"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37</a:t>
            </a:fld>
            <a:endParaRPr/>
          </a:p>
        </p:txBody>
      </p:sp>
      <p:grpSp>
        <p:nvGrpSpPr>
          <p:cNvPr id="725" name="직사각형 6"/>
          <p:cNvGrpSpPr/>
          <p:nvPr/>
        </p:nvGrpSpPr>
        <p:grpSpPr>
          <a:xfrm>
            <a:off x="4524374" y="5267324"/>
            <a:ext cx="3143255" cy="466731"/>
            <a:chOff x="-1" y="-1"/>
            <a:chExt cx="3143254" cy="466728"/>
          </a:xfrm>
        </p:grpSpPr>
        <p:sp>
          <p:nvSpPr>
            <p:cNvPr id="723" name="Rectangle"/>
            <p:cNvSpPr/>
            <p:nvPr/>
          </p:nvSpPr>
          <p:spPr>
            <a:xfrm>
              <a:off x="-1" y="-1"/>
              <a:ext cx="3143254" cy="46672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724" name="화면과 같게 설정해 준다."/>
            <p:cNvSpPr txBox="1"/>
            <p:nvPr/>
          </p:nvSpPr>
          <p:spPr>
            <a:xfrm>
              <a:off x="-1" y="48636"/>
              <a:ext cx="3143254"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Set-up as display.</a:t>
              </a:r>
            </a:p>
          </p:txBody>
        </p:sp>
      </p:grpSp>
      <p:grpSp>
        <p:nvGrpSpPr>
          <p:cNvPr id="728" name="직사각형 7"/>
          <p:cNvGrpSpPr/>
          <p:nvPr/>
        </p:nvGrpSpPr>
        <p:grpSpPr>
          <a:xfrm>
            <a:off x="2709405" y="1892563"/>
            <a:ext cx="2722741" cy="554381"/>
            <a:chOff x="0" y="10470"/>
            <a:chExt cx="2722739" cy="554381"/>
          </a:xfrm>
        </p:grpSpPr>
        <p:sp>
          <p:nvSpPr>
            <p:cNvPr id="726" name="Rectangle"/>
            <p:cNvSpPr/>
            <p:nvPr/>
          </p:nvSpPr>
          <p:spPr>
            <a:xfrm>
              <a:off x="0" y="15201"/>
              <a:ext cx="2722739" cy="544915"/>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727" name="※주의※…"/>
            <p:cNvSpPr txBox="1"/>
            <p:nvPr/>
          </p:nvSpPr>
          <p:spPr>
            <a:xfrm>
              <a:off x="0" y="10470"/>
              <a:ext cx="2722739" cy="5543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solidFill>
                    <a:srgbClr val="FFFFFF"/>
                  </a:solidFill>
                </a:defRPr>
              </a:pPr>
              <a:r>
                <a:rPr sz="1001" dirty="0"/>
                <a:t>※</a:t>
              </a:r>
              <a:r>
                <a:rPr lang="en-US" sz="1001" b="1" dirty="0"/>
                <a:t>CAUTION</a:t>
              </a:r>
              <a:r>
                <a:rPr sz="1001" dirty="0"/>
                <a:t>※</a:t>
              </a:r>
              <a:endParaRPr sz="1001" b="1" dirty="0"/>
            </a:p>
            <a:p>
              <a:pPr algn="ctr">
                <a:defRPr sz="1000" b="1">
                  <a:solidFill>
                    <a:srgbClr val="FFFFFF"/>
                  </a:solidFill>
                </a:defRPr>
              </a:pPr>
              <a:r>
                <a:rPr lang="en-US" sz="1001" dirty="0"/>
                <a:t>Do NOT check the “USE” button if you do not have a linked CARD MACHINE.</a:t>
              </a:r>
            </a:p>
          </p:txBody>
        </p:sp>
      </p:grpSp>
      <p:sp>
        <p:nvSpPr>
          <p:cNvPr id="11" name="직사각형 10"/>
          <p:cNvSpPr/>
          <p:nvPr/>
        </p:nvSpPr>
        <p:spPr>
          <a:xfrm>
            <a:off x="3241648" y="1015068"/>
            <a:ext cx="617288"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64DADB1-6609-E5BE-2334-6C2118F9B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2"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38</a:t>
            </a:fld>
            <a:endParaRPr/>
          </a:p>
        </p:txBody>
      </p:sp>
      <p:grpSp>
        <p:nvGrpSpPr>
          <p:cNvPr id="735" name="직사각형 6"/>
          <p:cNvGrpSpPr/>
          <p:nvPr/>
        </p:nvGrpSpPr>
        <p:grpSpPr>
          <a:xfrm>
            <a:off x="4524374" y="5267324"/>
            <a:ext cx="3143255" cy="466731"/>
            <a:chOff x="-1" y="-1"/>
            <a:chExt cx="3143254" cy="466728"/>
          </a:xfrm>
        </p:grpSpPr>
        <p:sp>
          <p:nvSpPr>
            <p:cNvPr id="733" name="Rectangle"/>
            <p:cNvSpPr/>
            <p:nvPr/>
          </p:nvSpPr>
          <p:spPr>
            <a:xfrm>
              <a:off x="-1" y="-1"/>
              <a:ext cx="3143254" cy="46672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734" name="화면과 같게 설정해 준다."/>
            <p:cNvSpPr txBox="1"/>
            <p:nvPr/>
          </p:nvSpPr>
          <p:spPr>
            <a:xfrm>
              <a:off x="-1" y="48636"/>
              <a:ext cx="3143254"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Set-up as display.</a:t>
              </a:r>
              <a:endParaRPr sz="1801" dirty="0"/>
            </a:p>
          </p:txBody>
        </p:sp>
      </p:grpSp>
      <p:grpSp>
        <p:nvGrpSpPr>
          <p:cNvPr id="738" name="직사각형 7"/>
          <p:cNvGrpSpPr/>
          <p:nvPr/>
        </p:nvGrpSpPr>
        <p:grpSpPr>
          <a:xfrm>
            <a:off x="2709405" y="1892563"/>
            <a:ext cx="2722741" cy="554381"/>
            <a:chOff x="0" y="10470"/>
            <a:chExt cx="2722739" cy="554381"/>
          </a:xfrm>
        </p:grpSpPr>
        <p:sp>
          <p:nvSpPr>
            <p:cNvPr id="736" name="Rectangle"/>
            <p:cNvSpPr/>
            <p:nvPr/>
          </p:nvSpPr>
          <p:spPr>
            <a:xfrm>
              <a:off x="0" y="15201"/>
              <a:ext cx="2722739" cy="544915"/>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737" name="※주의※…"/>
            <p:cNvSpPr txBox="1"/>
            <p:nvPr/>
          </p:nvSpPr>
          <p:spPr>
            <a:xfrm>
              <a:off x="0" y="10470"/>
              <a:ext cx="2722739" cy="5543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solidFill>
                    <a:srgbClr val="FFFFFF"/>
                  </a:solidFill>
                </a:defRPr>
              </a:pPr>
              <a:r>
                <a:rPr sz="1001" dirty="0"/>
                <a:t>※</a:t>
              </a:r>
              <a:r>
                <a:rPr lang="en-US" sz="1001" b="1" dirty="0"/>
                <a:t>CAUTION</a:t>
              </a:r>
              <a:r>
                <a:rPr sz="1001" dirty="0"/>
                <a:t>※</a:t>
              </a:r>
              <a:endParaRPr sz="1001" b="1" dirty="0"/>
            </a:p>
            <a:p>
              <a:pPr algn="ctr">
                <a:defRPr sz="1000" b="1">
                  <a:solidFill>
                    <a:srgbClr val="FFFFFF"/>
                  </a:solidFill>
                </a:defRPr>
              </a:pPr>
              <a:r>
                <a:rPr lang="en-US" sz="1001" dirty="0"/>
                <a:t>Do NOT check the “USE” button if you do not have a linked CARD MACHINE.</a:t>
              </a:r>
            </a:p>
          </p:txBody>
        </p:sp>
      </p:gr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A8F8B45-684A-4108-406E-C5F77B00F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51" name="직사각형 4"/>
          <p:cNvGrpSpPr/>
          <p:nvPr/>
        </p:nvGrpSpPr>
        <p:grpSpPr>
          <a:xfrm>
            <a:off x="4524374" y="5267324"/>
            <a:ext cx="3143255" cy="466731"/>
            <a:chOff x="-1" y="-1"/>
            <a:chExt cx="3143254" cy="466728"/>
          </a:xfrm>
        </p:grpSpPr>
        <p:sp>
          <p:nvSpPr>
            <p:cNvPr id="749" name="Rectangle"/>
            <p:cNvSpPr/>
            <p:nvPr/>
          </p:nvSpPr>
          <p:spPr>
            <a:xfrm>
              <a:off x="-1" y="-1"/>
              <a:ext cx="3143254" cy="46672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750" name="화면과 같게 설정해 준다."/>
            <p:cNvSpPr txBox="1"/>
            <p:nvPr/>
          </p:nvSpPr>
          <p:spPr>
            <a:xfrm>
              <a:off x="-1" y="48636"/>
              <a:ext cx="3143254"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Set-up as display.</a:t>
              </a:r>
            </a:p>
          </p:txBody>
        </p:sp>
      </p:grpSp>
      <p:sp>
        <p:nvSpPr>
          <p:cNvPr id="752" name="슬라이드 번호 개체 틀 6"/>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39</a:t>
            </a:fld>
            <a:endParaRPr/>
          </a:p>
        </p:txBody>
      </p:sp>
      <p:sp>
        <p:nvSpPr>
          <p:cNvPr id="8" name="직사각형 7"/>
          <p:cNvSpPr/>
          <p:nvPr/>
        </p:nvSpPr>
        <p:spPr>
          <a:xfrm>
            <a:off x="5553511" y="1015068"/>
            <a:ext cx="939567"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usiness card&#10;&#10;Description automatically generated with medium confidence">
            <a:extLst>
              <a:ext uri="{FF2B5EF4-FFF2-40B4-BE49-F238E27FC236}">
                <a16:creationId xmlns:a16="http://schemas.microsoft.com/office/drawing/2014/main" id="{03F6DD1E-AF42-002B-693D-7DD41471D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2" name="슬라이드 번호 개체 틀 2"/>
          <p:cNvSpPr txBox="1">
            <a:spLocks noGrp="1"/>
          </p:cNvSpPr>
          <p:nvPr>
            <p:ph type="sldNum" sz="quarter" idx="2"/>
          </p:nvPr>
        </p:nvSpPr>
        <p:spPr>
          <a:xfrm>
            <a:off x="11176508" y="6400413"/>
            <a:ext cx="177291"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a:t>
            </a:fld>
            <a:endParaRPr dirty="0"/>
          </a:p>
        </p:txBody>
      </p:sp>
      <p:sp>
        <p:nvSpPr>
          <p:cNvPr id="143" name="직사각형 4"/>
          <p:cNvSpPr/>
          <p:nvPr/>
        </p:nvSpPr>
        <p:spPr>
          <a:xfrm>
            <a:off x="11372850" y="1"/>
            <a:ext cx="819150" cy="590549"/>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149" name="꺾인 연결선 6"/>
          <p:cNvSpPr/>
          <p:nvPr/>
        </p:nvSpPr>
        <p:spPr>
          <a:xfrm>
            <a:off x="7721600" y="294640"/>
            <a:ext cx="3636011" cy="26568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19" y="0"/>
                </a:lnTo>
                <a:lnTo>
                  <a:pt x="10819" y="21600"/>
                </a:lnTo>
                <a:lnTo>
                  <a:pt x="0" y="21600"/>
                </a:lnTo>
              </a:path>
            </a:pathLst>
          </a:custGeom>
          <a:ln w="19050">
            <a:solidFill>
              <a:srgbClr val="FF0000"/>
            </a:solidFill>
            <a:miter/>
            <a:tailEnd type="triangle"/>
          </a:ln>
        </p:spPr>
        <p:txBody>
          <a:bodyPr/>
          <a:lstStyle/>
          <a:p>
            <a:endParaRPr sz="1801"/>
          </a:p>
        </p:txBody>
      </p:sp>
      <p:sp>
        <p:nvSpPr>
          <p:cNvPr id="146" name="MENU를 눌러 준다."/>
          <p:cNvSpPr txBox="1"/>
          <p:nvPr/>
        </p:nvSpPr>
        <p:spPr>
          <a:xfrm>
            <a:off x="5368924" y="2766753"/>
            <a:ext cx="2352676" cy="369458"/>
          </a:xfrm>
          <a:prstGeom prst="rect">
            <a:avLst/>
          </a:prstGeom>
          <a:noFill/>
          <a:ln w="38100" cap="flat">
            <a:solidFill>
              <a:srgbClr val="FF0000"/>
            </a:solid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solidFill>
                  <a:schemeClr val="tx1"/>
                </a:solidFill>
              </a:rPr>
              <a:t>Press on “MENU”</a:t>
            </a:r>
            <a:endParaRPr sz="1801" dirty="0">
              <a:solidFill>
                <a:schemeClr val="tx1"/>
              </a:solidFill>
            </a:endParaRPr>
          </a:p>
        </p:txBody>
      </p:sp>
      <p:sp>
        <p:nvSpPr>
          <p:cNvPr id="148" name="1. Administrator 등록 방법"/>
          <p:cNvSpPr txBox="1"/>
          <p:nvPr/>
        </p:nvSpPr>
        <p:spPr>
          <a:xfrm>
            <a:off x="551887" y="717884"/>
            <a:ext cx="4944621"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a:solidFill>
                  <a:srgbClr val="FFFFFF"/>
                </a:solidFill>
              </a:defRPr>
            </a:lvl1pPr>
          </a:lstStyle>
          <a:p>
            <a:r>
              <a:rPr dirty="0">
                <a:solidFill>
                  <a:schemeClr val="tx1"/>
                </a:solidFill>
              </a:rPr>
              <a:t>1.</a:t>
            </a:r>
            <a:r>
              <a:rPr lang="en-US" dirty="0">
                <a:solidFill>
                  <a:schemeClr val="tx1"/>
                </a:solidFill>
              </a:rPr>
              <a:t> “How to Register” </a:t>
            </a:r>
            <a:r>
              <a:rPr dirty="0">
                <a:solidFill>
                  <a:schemeClr val="tx1"/>
                </a:solidFill>
              </a:rPr>
              <a:t>Administrator</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3EBB27B-4B56-89CC-327F-42E8A99BA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58" name="직사각형 5"/>
          <p:cNvGrpSpPr/>
          <p:nvPr/>
        </p:nvGrpSpPr>
        <p:grpSpPr>
          <a:xfrm>
            <a:off x="4524374" y="5267324"/>
            <a:ext cx="3143255" cy="466731"/>
            <a:chOff x="-1" y="-1"/>
            <a:chExt cx="3143254" cy="466728"/>
          </a:xfrm>
        </p:grpSpPr>
        <p:sp>
          <p:nvSpPr>
            <p:cNvPr id="756" name="Rectangle"/>
            <p:cNvSpPr/>
            <p:nvPr/>
          </p:nvSpPr>
          <p:spPr>
            <a:xfrm>
              <a:off x="-1" y="-1"/>
              <a:ext cx="3143254" cy="46672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757" name="화면과 같게 설정해 준다."/>
            <p:cNvSpPr txBox="1"/>
            <p:nvPr/>
          </p:nvSpPr>
          <p:spPr>
            <a:xfrm>
              <a:off x="-1" y="48636"/>
              <a:ext cx="3143254"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Set-up as display.</a:t>
              </a:r>
              <a:endParaRPr sz="1801" dirty="0"/>
            </a:p>
          </p:txBody>
        </p:sp>
      </p:grpSp>
      <p:grpSp>
        <p:nvGrpSpPr>
          <p:cNvPr id="761" name="직사각형 6"/>
          <p:cNvGrpSpPr/>
          <p:nvPr/>
        </p:nvGrpSpPr>
        <p:grpSpPr>
          <a:xfrm>
            <a:off x="8362952" y="3371852"/>
            <a:ext cx="3044190" cy="342901"/>
            <a:chOff x="0" y="0"/>
            <a:chExt cx="3044189" cy="342900"/>
          </a:xfrm>
        </p:grpSpPr>
        <p:sp>
          <p:nvSpPr>
            <p:cNvPr id="759" name="Rectangle"/>
            <p:cNvSpPr/>
            <p:nvPr/>
          </p:nvSpPr>
          <p:spPr>
            <a:xfrm>
              <a:off x="0" y="0"/>
              <a:ext cx="3044189" cy="34290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a:defRPr sz="1200" b="1">
                  <a:solidFill>
                    <a:srgbClr val="FFFFFF"/>
                  </a:solidFill>
                </a:defRPr>
              </a:pPr>
              <a:endParaRPr sz="1200"/>
            </a:p>
          </p:txBody>
        </p:sp>
        <p:sp>
          <p:nvSpPr>
            <p:cNvPr id="760" name="1 ÷ 25 = 0.04 (4% CASH BACK )"/>
            <p:cNvSpPr txBox="1"/>
            <p:nvPr/>
          </p:nvSpPr>
          <p:spPr>
            <a:xfrm>
              <a:off x="0" y="32954"/>
              <a:ext cx="3044189" cy="276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200" b="1">
                  <a:solidFill>
                    <a:srgbClr val="FFFFFF"/>
                  </a:solidFill>
                </a:defRPr>
              </a:pPr>
              <a:r>
                <a:rPr sz="1200"/>
                <a:t>1 ÷ 25 = 0.04 (4% CASH BACK )</a:t>
              </a:r>
            </a:p>
          </p:txBody>
        </p:sp>
      </p:grpSp>
      <p:grpSp>
        <p:nvGrpSpPr>
          <p:cNvPr id="764" name="직사각형 7"/>
          <p:cNvGrpSpPr/>
          <p:nvPr/>
        </p:nvGrpSpPr>
        <p:grpSpPr>
          <a:xfrm>
            <a:off x="8362949" y="2293145"/>
            <a:ext cx="3105152" cy="671038"/>
            <a:chOff x="-1" y="0"/>
            <a:chExt cx="3105151" cy="671036"/>
          </a:xfrm>
        </p:grpSpPr>
        <p:sp>
          <p:nvSpPr>
            <p:cNvPr id="762" name="Rectangle"/>
            <p:cNvSpPr/>
            <p:nvPr/>
          </p:nvSpPr>
          <p:spPr>
            <a:xfrm>
              <a:off x="-1" y="0"/>
              <a:ext cx="3105151" cy="671036"/>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a:defRPr sz="1000" b="1">
                  <a:solidFill>
                    <a:srgbClr val="FFFFFF"/>
                  </a:solidFill>
                </a:defRPr>
              </a:pPr>
              <a:endParaRPr sz="1001"/>
            </a:p>
          </p:txBody>
        </p:sp>
        <p:sp>
          <p:nvSpPr>
            <p:cNvPr id="763" name="가격을 똑같이 맞춰주세요.…"/>
            <p:cNvSpPr txBox="1"/>
            <p:nvPr/>
          </p:nvSpPr>
          <p:spPr>
            <a:xfrm>
              <a:off x="-1" y="58521"/>
              <a:ext cx="3105151" cy="5539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b="1">
                  <a:solidFill>
                    <a:srgbClr val="FFFFFF"/>
                  </a:solidFill>
                </a:defRPr>
              </a:pPr>
              <a:r>
                <a:rPr lang="en-US" sz="1000" dirty="0"/>
                <a:t>Please set the price equally. </a:t>
              </a:r>
            </a:p>
            <a:p>
              <a:pPr algn="ctr">
                <a:defRPr sz="1000" b="1">
                  <a:solidFill>
                    <a:srgbClr val="FFFFFF"/>
                  </a:solidFill>
                </a:defRPr>
              </a:pPr>
              <a:r>
                <a:rPr lang="en-US" sz="1000" dirty="0"/>
                <a:t>Available from 100 = 100 POINT. </a:t>
              </a:r>
            </a:p>
            <a:p>
              <a:pPr algn="ctr">
                <a:defRPr sz="1000" b="1">
                  <a:solidFill>
                    <a:srgbClr val="FFFFFF"/>
                  </a:solidFill>
                </a:defRPr>
              </a:pPr>
              <a:r>
                <a:rPr lang="en-US" sz="1000" dirty="0"/>
                <a:t>Follow the settings below.</a:t>
              </a:r>
              <a:endParaRPr sz="1001" dirty="0"/>
            </a:p>
          </p:txBody>
        </p:sp>
      </p:grpSp>
      <p:sp>
        <p:nvSpPr>
          <p:cNvPr id="765" name="슬라이드 번호 개체 틀 10"/>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40</a:t>
            </a:fld>
            <a:endParaRPr/>
          </a:p>
        </p:txBody>
      </p:sp>
      <p:sp>
        <p:nvSpPr>
          <p:cNvPr id="14" name="직사각형 13"/>
          <p:cNvSpPr/>
          <p:nvPr/>
        </p:nvSpPr>
        <p:spPr>
          <a:xfrm>
            <a:off x="6476301" y="1015068"/>
            <a:ext cx="796954"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894BF60-74A9-6DEF-0943-40F723D87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69"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41</a:t>
            </a:fld>
            <a:endParaRPr/>
          </a:p>
        </p:txBody>
      </p:sp>
      <p:grpSp>
        <p:nvGrpSpPr>
          <p:cNvPr id="772" name="직사각형 6"/>
          <p:cNvGrpSpPr/>
          <p:nvPr/>
        </p:nvGrpSpPr>
        <p:grpSpPr>
          <a:xfrm>
            <a:off x="3838223" y="4518658"/>
            <a:ext cx="4507157" cy="1296558"/>
            <a:chOff x="0" y="-1"/>
            <a:chExt cx="3990975" cy="752478"/>
          </a:xfrm>
        </p:grpSpPr>
        <p:sp>
          <p:nvSpPr>
            <p:cNvPr id="770" name="Rectangle"/>
            <p:cNvSpPr/>
            <p:nvPr/>
          </p:nvSpPr>
          <p:spPr>
            <a:xfrm>
              <a:off x="0" y="-1"/>
              <a:ext cx="3990975" cy="75247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771" name="다른 PAY 방법일 경우 사용한다.…"/>
            <p:cNvSpPr txBox="1"/>
            <p:nvPr/>
          </p:nvSpPr>
          <p:spPr>
            <a:xfrm>
              <a:off x="0" y="27774"/>
              <a:ext cx="3990975" cy="6969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This feature is used for other payment methods. </a:t>
              </a:r>
            </a:p>
            <a:p>
              <a:pPr algn="ctr"/>
              <a:r>
                <a:rPr lang="en-US" sz="1801" dirty="0"/>
                <a:t>Please contact us at FMS for more information.</a:t>
              </a:r>
            </a:p>
          </p:txBody>
        </p:sp>
      </p:grpSp>
      <p:sp>
        <p:nvSpPr>
          <p:cNvPr id="2" name="직사각형 1"/>
          <p:cNvSpPr/>
          <p:nvPr/>
        </p:nvSpPr>
        <p:spPr>
          <a:xfrm>
            <a:off x="7952763" y="1015068"/>
            <a:ext cx="796954" cy="285226"/>
          </a:xfrm>
          <a:prstGeom prst="rect">
            <a:avLst/>
          </a:prstGeom>
          <a:noFill/>
          <a:ln w="571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CB8F65E-B865-FF07-C3C2-38AF59510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76"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42</a:t>
            </a:fld>
            <a:endParaRPr/>
          </a:p>
        </p:txBody>
      </p:sp>
      <p:grpSp>
        <p:nvGrpSpPr>
          <p:cNvPr id="779" name="직사각형 7"/>
          <p:cNvGrpSpPr/>
          <p:nvPr/>
        </p:nvGrpSpPr>
        <p:grpSpPr>
          <a:xfrm>
            <a:off x="4978682" y="1781168"/>
            <a:ext cx="1955522" cy="348618"/>
            <a:chOff x="0" y="-1"/>
            <a:chExt cx="1955520" cy="348616"/>
          </a:xfrm>
        </p:grpSpPr>
        <p:sp>
          <p:nvSpPr>
            <p:cNvPr id="777" name="Rectangle"/>
            <p:cNvSpPr/>
            <p:nvPr/>
          </p:nvSpPr>
          <p:spPr>
            <a:xfrm>
              <a:off x="0" y="-1"/>
              <a:ext cx="1955520" cy="34861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778" name="오픈 할인 하는걸 숨겨 둠"/>
            <p:cNvSpPr txBox="1"/>
            <p:nvPr/>
          </p:nvSpPr>
          <p:spPr>
            <a:xfrm>
              <a:off x="0" y="58892"/>
              <a:ext cx="1955520" cy="2308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HIDE OPEN DISCOUNT.</a:t>
              </a:r>
              <a:endParaRPr dirty="0"/>
            </a:p>
          </p:txBody>
        </p:sp>
      </p:grpSp>
      <p:sp>
        <p:nvSpPr>
          <p:cNvPr id="780" name="직선 화살표 연결선 9"/>
          <p:cNvSpPr/>
          <p:nvPr/>
        </p:nvSpPr>
        <p:spPr>
          <a:xfrm>
            <a:off x="2895600" y="1961659"/>
            <a:ext cx="2057401" cy="2"/>
          </a:xfrm>
          <a:prstGeom prst="line">
            <a:avLst/>
          </a:prstGeom>
          <a:ln w="6350">
            <a:solidFill>
              <a:srgbClr val="000000"/>
            </a:solidFill>
            <a:miter/>
            <a:tailEnd type="triangle"/>
          </a:ln>
        </p:spPr>
        <p:txBody>
          <a:bodyPr lIns="45719" rIns="45719"/>
          <a:lstStyle/>
          <a:p>
            <a:endParaRPr sz="1801"/>
          </a:p>
        </p:txBody>
      </p:sp>
      <p:grpSp>
        <p:nvGrpSpPr>
          <p:cNvPr id="783" name="직사각형 10"/>
          <p:cNvGrpSpPr/>
          <p:nvPr/>
        </p:nvGrpSpPr>
        <p:grpSpPr>
          <a:xfrm>
            <a:off x="4978680" y="2129786"/>
            <a:ext cx="1955522" cy="348617"/>
            <a:chOff x="0" y="-1"/>
            <a:chExt cx="1955520" cy="348616"/>
          </a:xfrm>
        </p:grpSpPr>
        <p:sp>
          <p:nvSpPr>
            <p:cNvPr id="781" name="Rectangle"/>
            <p:cNvSpPr/>
            <p:nvPr/>
          </p:nvSpPr>
          <p:spPr>
            <a:xfrm>
              <a:off x="0" y="-1"/>
              <a:ext cx="1955520" cy="34861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782" name="할인할 제품의 이유를 설명."/>
            <p:cNvSpPr txBox="1"/>
            <p:nvPr/>
          </p:nvSpPr>
          <p:spPr>
            <a:xfrm>
              <a:off x="0" y="58896"/>
              <a:ext cx="1955520" cy="2308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Reason required for discount.</a:t>
              </a:r>
              <a:endParaRPr sz="900" dirty="0"/>
            </a:p>
          </p:txBody>
        </p:sp>
      </p:grpSp>
      <p:sp>
        <p:nvSpPr>
          <p:cNvPr id="784" name="직선 화살표 연결선 11"/>
          <p:cNvSpPr/>
          <p:nvPr/>
        </p:nvSpPr>
        <p:spPr>
          <a:xfrm>
            <a:off x="2895600" y="2325509"/>
            <a:ext cx="2057401" cy="2"/>
          </a:xfrm>
          <a:prstGeom prst="line">
            <a:avLst/>
          </a:prstGeom>
          <a:ln w="6350">
            <a:solidFill>
              <a:srgbClr val="000000"/>
            </a:solidFill>
            <a:miter/>
            <a:tailEnd type="triangle"/>
          </a:ln>
        </p:spPr>
        <p:txBody>
          <a:bodyPr lIns="45719" rIns="45719"/>
          <a:lstStyle/>
          <a:p>
            <a:endParaRPr sz="1801"/>
          </a:p>
        </p:txBody>
      </p:sp>
      <p:grpSp>
        <p:nvGrpSpPr>
          <p:cNvPr id="787" name="직사각형 12"/>
          <p:cNvGrpSpPr/>
          <p:nvPr/>
        </p:nvGrpSpPr>
        <p:grpSpPr>
          <a:xfrm>
            <a:off x="4978680" y="2474554"/>
            <a:ext cx="1955522" cy="348617"/>
            <a:chOff x="0" y="-1"/>
            <a:chExt cx="1955520" cy="348616"/>
          </a:xfrm>
        </p:grpSpPr>
        <p:sp>
          <p:nvSpPr>
            <p:cNvPr id="785" name="Rectangle"/>
            <p:cNvSpPr/>
            <p:nvPr/>
          </p:nvSpPr>
          <p:spPr>
            <a:xfrm>
              <a:off x="0" y="-1"/>
              <a:ext cx="1955520" cy="34861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786" name="체크시 중복 할인 가능."/>
            <p:cNvSpPr txBox="1"/>
            <p:nvPr/>
          </p:nvSpPr>
          <p:spPr>
            <a:xfrm>
              <a:off x="0" y="58896"/>
              <a:ext cx="1955520" cy="2308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Duplicate discount.</a:t>
              </a:r>
              <a:endParaRPr sz="900" dirty="0"/>
            </a:p>
          </p:txBody>
        </p:sp>
      </p:grpSp>
      <p:sp>
        <p:nvSpPr>
          <p:cNvPr id="788" name="직선 화살표 연결선 13"/>
          <p:cNvSpPr/>
          <p:nvPr/>
        </p:nvSpPr>
        <p:spPr>
          <a:xfrm>
            <a:off x="2895600" y="2628334"/>
            <a:ext cx="2057401" cy="2"/>
          </a:xfrm>
          <a:prstGeom prst="line">
            <a:avLst/>
          </a:prstGeom>
          <a:ln w="6350">
            <a:solidFill>
              <a:srgbClr val="000000"/>
            </a:solidFill>
            <a:miter/>
            <a:tailEnd type="triangle"/>
          </a:ln>
        </p:spPr>
        <p:txBody>
          <a:bodyPr lIns="45719" rIns="45719"/>
          <a:lstStyle/>
          <a:p>
            <a:endParaRPr sz="1801"/>
          </a:p>
        </p:txBody>
      </p:sp>
      <p:sp>
        <p:nvSpPr>
          <p:cNvPr id="2" name="직사각형 1"/>
          <p:cNvSpPr/>
          <p:nvPr/>
        </p:nvSpPr>
        <p:spPr>
          <a:xfrm>
            <a:off x="512293" y="3648477"/>
            <a:ext cx="4986418" cy="2462210"/>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spAutoFit/>
          </a:bodyPr>
          <a:lstStyle/>
          <a:p>
            <a:r>
              <a:rPr lang="en-US" altLang="ko-KR" sz="1100" dirty="0"/>
              <a:t>How to set-up “DISCOUNT RULE”.</a:t>
            </a:r>
            <a:br>
              <a:rPr lang="en-US" altLang="ko-KR" sz="1100" dirty="0"/>
            </a:br>
            <a:br>
              <a:rPr lang="en-US" altLang="ko-KR" sz="1100" dirty="0"/>
            </a:br>
            <a:r>
              <a:rPr lang="en-US" altLang="ko-KR" sz="1100" dirty="0"/>
              <a:t>LOGIN SCREEN </a:t>
            </a:r>
            <a:r>
              <a:rPr lang="ko" altLang="en-US" sz="1100" dirty="0"/>
              <a:t>→ </a:t>
            </a:r>
            <a:r>
              <a:rPr lang="en-US" altLang="ko" sz="1100" dirty="0"/>
              <a:t>MENU </a:t>
            </a:r>
            <a:r>
              <a:rPr lang="ko" altLang="en-US" sz="1100" dirty="0"/>
              <a:t>→ </a:t>
            </a:r>
            <a:r>
              <a:rPr lang="en-US" sz="1100" dirty="0"/>
              <a:t>PIRNT </a:t>
            </a:r>
            <a:r>
              <a:rPr lang="ko" altLang="en-US" sz="1100" dirty="0"/>
              <a:t>→ </a:t>
            </a:r>
            <a:r>
              <a:rPr lang="en-US" altLang="ko" sz="1100" dirty="0"/>
              <a:t>COMBINE/DELETE </a:t>
            </a:r>
            <a:r>
              <a:rPr lang="ko" altLang="en-US" sz="1100" dirty="0"/>
              <a:t>→ </a:t>
            </a:r>
            <a:r>
              <a:rPr lang="en-US" altLang="ko" sz="1100" dirty="0"/>
              <a:t>ITEM ADD MEHTOD</a:t>
            </a:r>
            <a:br>
              <a:rPr lang="en-US" altLang="ko-KR" sz="1100" dirty="0"/>
            </a:br>
            <a:br>
              <a:rPr lang="en-US" altLang="ko-KR" sz="1100" dirty="0"/>
            </a:br>
            <a:br>
              <a:rPr lang="en-US" altLang="ko-KR" sz="1100" dirty="0"/>
            </a:br>
            <a:r>
              <a:rPr lang="en-US" altLang="ko-KR" sz="1100" dirty="0"/>
              <a:t>If set to “</a:t>
            </a:r>
            <a:r>
              <a:rPr lang="en-US" sz="1100" b="1" dirty="0"/>
              <a:t>BLANK”, discount “RULE” is not applicable</a:t>
            </a:r>
            <a:r>
              <a:rPr lang="en-US" altLang="ko-KR" sz="1100" dirty="0"/>
              <a:t>.</a:t>
            </a:r>
            <a:br>
              <a:rPr lang="en-US" altLang="ko-KR" sz="1100" dirty="0"/>
            </a:br>
            <a:br>
              <a:rPr lang="en-US" altLang="ko-KR" sz="1100" dirty="0"/>
            </a:br>
            <a:r>
              <a:rPr lang="en-US" altLang="ko-KR" sz="1100" dirty="0"/>
              <a:t>If set to “</a:t>
            </a:r>
            <a:r>
              <a:rPr lang="en-US" altLang="ko-KR" sz="1100" b="1" dirty="0"/>
              <a:t>YES”, set “USE DISCOUNT RULE” should be set as “EACH SEPEREATED”.</a:t>
            </a:r>
            <a:endParaRPr lang="en-US" altLang="ko-KR" sz="1100" dirty="0"/>
          </a:p>
          <a:p>
            <a:pPr defTabSz="914411"/>
            <a:br>
              <a:rPr lang="en-US" sz="1100" dirty="0"/>
            </a:br>
            <a:r>
              <a:rPr lang="en-US" altLang="ko-KR" sz="1100" dirty="0"/>
              <a:t>If set to  “</a:t>
            </a:r>
            <a:r>
              <a:rPr lang="en-US" sz="1100" b="1" dirty="0"/>
              <a:t>ALLOW COMBINE” </a:t>
            </a:r>
            <a:r>
              <a:rPr lang="ko-KR" altLang="en-US" sz="1100" dirty="0"/>
              <a:t> </a:t>
            </a:r>
            <a:r>
              <a:rPr lang="en-US" altLang="ko-KR" sz="1100" dirty="0"/>
              <a:t>LOGIN SCREEN </a:t>
            </a:r>
            <a:r>
              <a:rPr lang="ko" altLang="en-US" sz="1100" dirty="0"/>
              <a:t>→ </a:t>
            </a:r>
            <a:r>
              <a:rPr lang="en-US" altLang="ko" sz="1100" dirty="0"/>
              <a:t>MENU </a:t>
            </a:r>
            <a:r>
              <a:rPr lang="ko" altLang="en-US" sz="1100" dirty="0"/>
              <a:t>→ </a:t>
            </a:r>
            <a:r>
              <a:rPr lang="en-US" sz="1100" dirty="0"/>
              <a:t>PIRNT </a:t>
            </a:r>
            <a:r>
              <a:rPr lang="ko" altLang="en-US" sz="1100" dirty="0"/>
              <a:t>→ </a:t>
            </a:r>
            <a:r>
              <a:rPr lang="en-US" altLang="ko" sz="1100" dirty="0"/>
              <a:t>COMBINE/DELETE </a:t>
            </a:r>
            <a:r>
              <a:rPr lang="ko" altLang="en-US" sz="1100" dirty="0"/>
              <a:t>→ </a:t>
            </a:r>
            <a:r>
              <a:rPr lang="en-US" altLang="ko" sz="1100" dirty="0"/>
              <a:t>ITEM ADD MEHTOD </a:t>
            </a:r>
            <a:r>
              <a:rPr lang="ko" altLang="en-US" sz="1100" dirty="0"/>
              <a:t>→</a:t>
            </a:r>
            <a:br>
              <a:rPr lang="en-US" altLang="ko" sz="1100" dirty="0"/>
            </a:br>
            <a:r>
              <a:rPr lang="en-US" altLang="ko" sz="1100" b="1" dirty="0"/>
              <a:t>COMBINE ALL, COMBINE LAST.</a:t>
            </a:r>
            <a:endParaRPr lang="en-US" sz="1100" dirty="0"/>
          </a:p>
        </p:txBody>
      </p:sp>
      <p:cxnSp>
        <p:nvCxnSpPr>
          <p:cNvPr id="4" name="직선 화살표 연결선 3"/>
          <p:cNvCxnSpPr/>
          <p:nvPr/>
        </p:nvCxnSpPr>
        <p:spPr>
          <a:xfrm>
            <a:off x="3363986" y="3071258"/>
            <a:ext cx="0" cy="569564"/>
          </a:xfrm>
          <a:prstGeom prst="straightConnector1">
            <a:avLst/>
          </a:prstGeom>
          <a:noFill/>
          <a:ln w="28575"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3234F3C3-8D68-2225-C564-AEA97542A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92"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43</a:t>
            </a:fld>
            <a:endParaRPr/>
          </a:p>
        </p:txBody>
      </p:sp>
      <p:sp>
        <p:nvSpPr>
          <p:cNvPr id="793" name="직사각형 6"/>
          <p:cNvSpPr/>
          <p:nvPr/>
        </p:nvSpPr>
        <p:spPr>
          <a:xfrm>
            <a:off x="123827" y="1250156"/>
            <a:ext cx="1259682" cy="330996"/>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798" name="직선 화살표 연결선 8"/>
          <p:cNvSpPr/>
          <p:nvPr/>
        </p:nvSpPr>
        <p:spPr>
          <a:xfrm>
            <a:off x="1383506" y="1412083"/>
            <a:ext cx="3769301" cy="11342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6350">
            <a:solidFill>
              <a:srgbClr val="000000"/>
            </a:solidFill>
            <a:miter/>
            <a:tailEnd type="triangle"/>
          </a:ln>
        </p:spPr>
        <p:txBody>
          <a:bodyPr/>
          <a:lstStyle/>
          <a:p>
            <a:endParaRPr sz="1801"/>
          </a:p>
        </p:txBody>
      </p:sp>
      <p:grpSp>
        <p:nvGrpSpPr>
          <p:cNvPr id="797" name="직사각형 9"/>
          <p:cNvGrpSpPr/>
          <p:nvPr/>
        </p:nvGrpSpPr>
        <p:grpSpPr>
          <a:xfrm>
            <a:off x="4314823" y="2552701"/>
            <a:ext cx="5591179" cy="1038226"/>
            <a:chOff x="-1" y="0"/>
            <a:chExt cx="5591178" cy="1038225"/>
          </a:xfrm>
        </p:grpSpPr>
        <p:sp>
          <p:nvSpPr>
            <p:cNvPr id="795" name="Rectangle"/>
            <p:cNvSpPr/>
            <p:nvPr/>
          </p:nvSpPr>
          <p:spPr>
            <a:xfrm>
              <a:off x="-1" y="0"/>
              <a:ext cx="5591178" cy="103822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796" name="할인할 디스카운트종류 및 이름을 설정해준다."/>
            <p:cNvSpPr txBox="1"/>
            <p:nvPr/>
          </p:nvSpPr>
          <p:spPr>
            <a:xfrm>
              <a:off x="-1" y="334384"/>
              <a:ext cx="5591178"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Apply discount type and name of the discount.</a:t>
              </a:r>
              <a:endParaRPr sz="1801" dirty="0"/>
            </a:p>
          </p:txBody>
        </p:sp>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9E15060-2A74-42B2-76AC-82435632A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2"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44</a:t>
            </a:fld>
            <a:endParaRPr/>
          </a:p>
        </p:txBody>
      </p:sp>
      <p:sp>
        <p:nvSpPr>
          <p:cNvPr id="803" name="직사각형 6"/>
          <p:cNvSpPr/>
          <p:nvPr/>
        </p:nvSpPr>
        <p:spPr>
          <a:xfrm>
            <a:off x="11353801" y="1285875"/>
            <a:ext cx="695324" cy="314325"/>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804" name="직선 화살표 연결선 8"/>
          <p:cNvSpPr/>
          <p:nvPr/>
        </p:nvSpPr>
        <p:spPr>
          <a:xfrm flipH="1">
            <a:off x="9048751" y="1443038"/>
            <a:ext cx="2305051" cy="2043113"/>
          </a:xfrm>
          <a:prstGeom prst="line">
            <a:avLst/>
          </a:prstGeom>
          <a:ln w="38100">
            <a:solidFill>
              <a:srgbClr val="FF0000"/>
            </a:solidFill>
            <a:miter/>
            <a:tailEnd type="triangle"/>
          </a:ln>
        </p:spPr>
        <p:txBody>
          <a:bodyPr lIns="45719" rIns="45719"/>
          <a:lstStyle/>
          <a:p>
            <a:endParaRPr sz="1801"/>
          </a:p>
        </p:txBody>
      </p:sp>
      <p:grpSp>
        <p:nvGrpSpPr>
          <p:cNvPr id="807" name="직사각형 10"/>
          <p:cNvGrpSpPr/>
          <p:nvPr/>
        </p:nvGrpSpPr>
        <p:grpSpPr>
          <a:xfrm>
            <a:off x="9242426" y="1285876"/>
            <a:ext cx="2806700" cy="5310286"/>
            <a:chOff x="0" y="-390615"/>
            <a:chExt cx="2806700" cy="3972111"/>
          </a:xfrm>
        </p:grpSpPr>
        <p:sp>
          <p:nvSpPr>
            <p:cNvPr id="805" name="Rectangle"/>
            <p:cNvSpPr/>
            <p:nvPr/>
          </p:nvSpPr>
          <p:spPr>
            <a:xfrm>
              <a:off x="0" y="-1"/>
              <a:ext cx="2806700" cy="3190876"/>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b="1">
                  <a:solidFill>
                    <a:srgbClr val="FFFFFF"/>
                  </a:solidFill>
                </a:defRPr>
              </a:pPr>
              <a:endParaRPr sz="1801"/>
            </a:p>
          </p:txBody>
        </p:sp>
        <p:sp>
          <p:nvSpPr>
            <p:cNvPr id="806" name="맨 위 NAME 할인 할 이름을 정한다.…"/>
            <p:cNvSpPr txBox="1"/>
            <p:nvPr/>
          </p:nvSpPr>
          <p:spPr>
            <a:xfrm>
              <a:off x="0" y="-390615"/>
              <a:ext cx="2806700" cy="39721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“NAME” Should be set as created discount type. Example “BEAUTICIAN”.</a:t>
              </a:r>
              <a:endParaRPr sz="1801" dirty="0"/>
            </a:p>
            <a:p>
              <a:pPr algn="ctr">
                <a:defRPr b="1">
                  <a:solidFill>
                    <a:srgbClr val="FFFFFF"/>
                  </a:solidFill>
                </a:defRPr>
              </a:pPr>
              <a:endParaRPr sz="1801" dirty="0"/>
            </a:p>
            <a:p>
              <a:pPr algn="ctr">
                <a:defRPr b="1">
                  <a:solidFill>
                    <a:srgbClr val="FFFFFF"/>
                  </a:solidFill>
                </a:defRPr>
              </a:pPr>
              <a:r>
                <a:rPr lang="en-US" sz="1801" dirty="0"/>
                <a:t>Set to</a:t>
              </a:r>
            </a:p>
            <a:p>
              <a:pPr algn="ctr">
                <a:defRPr b="1">
                  <a:solidFill>
                    <a:srgbClr val="FFFFFF"/>
                  </a:solidFill>
                </a:defRPr>
              </a:pPr>
              <a:r>
                <a:rPr lang="en-US" sz="1801" dirty="0"/>
                <a:t>“ALL-&gt;DEPARTMENTS” to apply discount.</a:t>
              </a:r>
            </a:p>
            <a:p>
              <a:pPr algn="ctr">
                <a:defRPr b="1">
                  <a:solidFill>
                    <a:srgbClr val="FFFFFF"/>
                  </a:solidFill>
                </a:defRPr>
              </a:pPr>
              <a:endParaRPr sz="1801" dirty="0"/>
            </a:p>
            <a:p>
              <a:pPr algn="ctr">
                <a:defRPr b="1">
                  <a:solidFill>
                    <a:srgbClr val="FFFFFF"/>
                  </a:solidFill>
                </a:defRPr>
              </a:pPr>
              <a:endParaRPr sz="1801" dirty="0"/>
            </a:p>
            <a:p>
              <a:pPr algn="ctr">
                <a:defRPr b="1">
                  <a:solidFill>
                    <a:srgbClr val="FFFFFF"/>
                  </a:solidFill>
                </a:defRPr>
              </a:pPr>
              <a:r>
                <a:rPr lang="en-US" sz="1801" dirty="0"/>
                <a:t>SET </a:t>
              </a:r>
              <a:r>
                <a:rPr sz="1801" dirty="0"/>
                <a:t>DISCOUNT %</a:t>
              </a:r>
            </a:p>
            <a:p>
              <a:pPr algn="ctr">
                <a:defRPr b="1">
                  <a:solidFill>
                    <a:srgbClr val="FFFFFF"/>
                  </a:solidFill>
                </a:defRPr>
              </a:pPr>
              <a:endParaRPr sz="1801" dirty="0"/>
            </a:p>
            <a:p>
              <a:pPr algn="ctr">
                <a:defRPr b="1">
                  <a:solidFill>
                    <a:srgbClr val="FFFFFF"/>
                  </a:solidFill>
                </a:defRPr>
              </a:pPr>
              <a:r>
                <a:rPr sz="1801" dirty="0"/>
                <a:t>TAX </a:t>
              </a:r>
              <a:r>
                <a:rPr lang="en-US" sz="1801" dirty="0"/>
                <a:t>SET AS</a:t>
              </a:r>
              <a:r>
                <a:rPr sz="1801" dirty="0"/>
                <a:t> YES OR NO </a:t>
              </a:r>
              <a:r>
                <a:rPr lang="en-US" sz="1801" dirty="0"/>
                <a:t>SETTINGS.</a:t>
              </a:r>
              <a:endParaRPr sz="1801" dirty="0"/>
            </a:p>
          </p:txBody>
        </p:sp>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5308A2DC-8C66-A7E8-1056-4A913504B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11"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45</a:t>
            </a:fld>
            <a:endParaRPr/>
          </a:p>
        </p:txBody>
      </p:sp>
      <p:grpSp>
        <p:nvGrpSpPr>
          <p:cNvPr id="814" name="직사각형 6"/>
          <p:cNvGrpSpPr/>
          <p:nvPr/>
        </p:nvGrpSpPr>
        <p:grpSpPr>
          <a:xfrm>
            <a:off x="3433762" y="2276476"/>
            <a:ext cx="5324476" cy="2305051"/>
            <a:chOff x="0" y="0"/>
            <a:chExt cx="5324475" cy="2305050"/>
          </a:xfrm>
        </p:grpSpPr>
        <p:sp>
          <p:nvSpPr>
            <p:cNvPr id="812" name="Rectangle"/>
            <p:cNvSpPr/>
            <p:nvPr/>
          </p:nvSpPr>
          <p:spPr>
            <a:xfrm>
              <a:off x="0" y="0"/>
              <a:ext cx="5324475" cy="230505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813" name="세부 사항은 ADVANCED를 참고해주세요."/>
            <p:cNvSpPr txBox="1"/>
            <p:nvPr/>
          </p:nvSpPr>
          <p:spPr>
            <a:xfrm>
              <a:off x="0" y="967796"/>
              <a:ext cx="5324475"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t>ADVANCED FMS Manual.</a:t>
              </a:r>
              <a:endParaRPr sz="1801" dirty="0"/>
            </a:p>
          </p:txBody>
        </p:sp>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131EC574-6BC3-D29A-B625-D470FCDD6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18"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46</a:t>
            </a:fld>
            <a:endParaRPr/>
          </a:p>
        </p:txBody>
      </p:sp>
      <p:sp>
        <p:nvSpPr>
          <p:cNvPr id="819" name="Rectangle"/>
          <p:cNvSpPr/>
          <p:nvPr/>
        </p:nvSpPr>
        <p:spPr>
          <a:xfrm>
            <a:off x="3771901" y="4908263"/>
            <a:ext cx="4648201" cy="763877"/>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400"/>
            </a:pPr>
            <a:r>
              <a:rPr lang="en-US" altLang="ko-KR" sz="1401" dirty="0"/>
              <a:t>Enter your local state/city TAX. Press save when done.</a:t>
            </a:r>
          </a:p>
          <a:p>
            <a:pPr algn="ctr">
              <a:defRPr sz="1400"/>
            </a:pPr>
            <a:r>
              <a:rPr lang="en-US" altLang="ko-KR" sz="1401" dirty="0"/>
              <a:t>Press “RESTART PROGRAM” next to “EXIT at the top right.</a:t>
            </a:r>
            <a:endParaRPr lang="ko-KR" altLang="en-US" sz="1401" dirty="0"/>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7A180799-245C-A732-6384-BF0F94DFF7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25"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47</a:t>
            </a:fld>
            <a:endParaRPr/>
          </a:p>
        </p:txBody>
      </p:sp>
      <p:grpSp>
        <p:nvGrpSpPr>
          <p:cNvPr id="829" name="위로 구부러진 화살표 6"/>
          <p:cNvGrpSpPr/>
          <p:nvPr/>
        </p:nvGrpSpPr>
        <p:grpSpPr>
          <a:xfrm>
            <a:off x="2724149" y="952500"/>
            <a:ext cx="1553707" cy="1181388"/>
            <a:chOff x="0" y="0"/>
            <a:chExt cx="1553704" cy="1181386"/>
          </a:xfrm>
        </p:grpSpPr>
        <p:sp>
          <p:nvSpPr>
            <p:cNvPr id="826" name="Shape"/>
            <p:cNvSpPr/>
            <p:nvPr/>
          </p:nvSpPr>
          <p:spPr>
            <a:xfrm>
              <a:off x="0" y="0"/>
              <a:ext cx="1553705" cy="1181387"/>
            </a:xfrm>
            <a:custGeom>
              <a:avLst/>
              <a:gdLst/>
              <a:ahLst/>
              <a:cxnLst>
                <a:cxn ang="0">
                  <a:pos x="wd2" y="hd2"/>
                </a:cxn>
                <a:cxn ang="5400000">
                  <a:pos x="wd2" y="hd2"/>
                </a:cxn>
                <a:cxn ang="10800000">
                  <a:pos x="wd2" y="hd2"/>
                </a:cxn>
                <a:cxn ang="16200000">
                  <a:pos x="wd2" y="hd2"/>
                </a:cxn>
              </a:cxnLst>
              <a:rect l="0" t="0" r="r" b="b"/>
              <a:pathLst>
                <a:path w="21600" h="19529" extrusionOk="0">
                  <a:moveTo>
                    <a:pt x="17744" y="0"/>
                  </a:moveTo>
                  <a:lnTo>
                    <a:pt x="21600" y="4881"/>
                  </a:lnTo>
                  <a:lnTo>
                    <a:pt x="19548" y="4881"/>
                  </a:lnTo>
                  <a:cubicBezTo>
                    <a:pt x="18464" y="15322"/>
                    <a:pt x="14185" y="21600"/>
                    <a:pt x="9989" y="18904"/>
                  </a:cubicBezTo>
                  <a:cubicBezTo>
                    <a:pt x="9959" y="18885"/>
                    <a:pt x="9929" y="18865"/>
                    <a:pt x="9898" y="18844"/>
                  </a:cubicBezTo>
                  <a:lnTo>
                    <a:pt x="9898" y="18844"/>
                  </a:lnTo>
                  <a:cubicBezTo>
                    <a:pt x="12621" y="17008"/>
                    <a:pt x="14737" y="11677"/>
                    <a:pt x="15443" y="4881"/>
                  </a:cubicBezTo>
                  <a:lnTo>
                    <a:pt x="13390" y="4881"/>
                  </a:lnTo>
                  <a:close/>
                  <a:moveTo>
                    <a:pt x="7846" y="19524"/>
                  </a:moveTo>
                  <a:cubicBezTo>
                    <a:pt x="3513" y="19524"/>
                    <a:pt x="0" y="10783"/>
                    <a:pt x="0" y="0"/>
                  </a:cubicBezTo>
                  <a:lnTo>
                    <a:pt x="4105" y="0"/>
                  </a:lnTo>
                  <a:cubicBezTo>
                    <a:pt x="4105" y="10783"/>
                    <a:pt x="7618" y="19524"/>
                    <a:pt x="11951" y="19524"/>
                  </a:cubicBezTo>
                  <a:close/>
                </a:path>
              </a:pathLst>
            </a:custGeom>
            <a:solidFill>
              <a:srgbClr val="BFBFBF"/>
            </a:solidFill>
            <a:ln w="12700" cap="flat">
              <a:noFill/>
              <a:miter lim="400000"/>
            </a:ln>
            <a:effectLst/>
          </p:spPr>
          <p:txBody>
            <a:bodyPr wrap="square" lIns="45719" tIns="45719" rIns="45719" bIns="45719" numCol="1" anchor="ctr">
              <a:noAutofit/>
            </a:bodyPr>
            <a:lstStyle/>
            <a:p>
              <a:pPr algn="ctr"/>
              <a:endParaRPr sz="1801"/>
            </a:p>
          </p:txBody>
        </p:sp>
        <p:sp>
          <p:nvSpPr>
            <p:cNvPr id="827" name="Shape"/>
            <p:cNvSpPr/>
            <p:nvPr/>
          </p:nvSpPr>
          <p:spPr>
            <a:xfrm>
              <a:off x="0" y="0"/>
              <a:ext cx="859632" cy="1181101"/>
            </a:xfrm>
            <a:custGeom>
              <a:avLst/>
              <a:gdLst/>
              <a:ahLst/>
              <a:cxnLst>
                <a:cxn ang="0">
                  <a:pos x="wd2" y="hd2"/>
                </a:cxn>
                <a:cxn ang="5400000">
                  <a:pos x="wd2" y="hd2"/>
                </a:cxn>
                <a:cxn ang="10800000">
                  <a:pos x="wd2" y="hd2"/>
                </a:cxn>
                <a:cxn ang="16200000">
                  <a:pos x="wd2" y="hd2"/>
                </a:cxn>
              </a:cxnLst>
              <a:rect l="0" t="0" r="r" b="b"/>
              <a:pathLst>
                <a:path w="21600" h="21600" extrusionOk="0">
                  <a:moveTo>
                    <a:pt x="14181" y="21600"/>
                  </a:moveTo>
                  <a:cubicBezTo>
                    <a:pt x="6349" y="21600"/>
                    <a:pt x="0" y="11929"/>
                    <a:pt x="0" y="0"/>
                  </a:cubicBezTo>
                  <a:lnTo>
                    <a:pt x="7419" y="0"/>
                  </a:lnTo>
                  <a:cubicBezTo>
                    <a:pt x="7419" y="11929"/>
                    <a:pt x="13768" y="21600"/>
                    <a:pt x="21600"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sz="1801"/>
            </a:p>
          </p:txBody>
        </p:sp>
        <p:sp>
          <p:nvSpPr>
            <p:cNvPr id="828" name="Line"/>
            <p:cNvSpPr/>
            <p:nvPr/>
          </p:nvSpPr>
          <p:spPr>
            <a:xfrm>
              <a:off x="0" y="0"/>
              <a:ext cx="1553705" cy="1181101"/>
            </a:xfrm>
            <a:custGeom>
              <a:avLst/>
              <a:gdLst/>
              <a:ahLst/>
              <a:cxnLst>
                <a:cxn ang="0">
                  <a:pos x="wd2" y="hd2"/>
                </a:cxn>
                <a:cxn ang="5400000">
                  <a:pos x="wd2" y="hd2"/>
                </a:cxn>
                <a:cxn ang="10800000">
                  <a:pos x="wd2" y="hd2"/>
                </a:cxn>
                <a:cxn ang="16200000">
                  <a:pos x="wd2" y="hd2"/>
                </a:cxn>
              </a:cxnLst>
              <a:rect l="0" t="0" r="r" b="b"/>
              <a:pathLst>
                <a:path w="21600" h="21600" extrusionOk="0">
                  <a:moveTo>
                    <a:pt x="9898" y="20848"/>
                  </a:moveTo>
                  <a:lnTo>
                    <a:pt x="9898" y="20848"/>
                  </a:lnTo>
                  <a:cubicBezTo>
                    <a:pt x="12621" y="18816"/>
                    <a:pt x="14737" y="12919"/>
                    <a:pt x="15443" y="5400"/>
                  </a:cubicBezTo>
                  <a:lnTo>
                    <a:pt x="13390" y="5400"/>
                  </a:lnTo>
                  <a:lnTo>
                    <a:pt x="17744" y="0"/>
                  </a:lnTo>
                  <a:lnTo>
                    <a:pt x="21600" y="5400"/>
                  </a:lnTo>
                  <a:lnTo>
                    <a:pt x="19548" y="5400"/>
                  </a:lnTo>
                  <a:cubicBezTo>
                    <a:pt x="18653" y="14937"/>
                    <a:pt x="15529" y="21600"/>
                    <a:pt x="11951" y="21600"/>
                  </a:cubicBezTo>
                  <a:lnTo>
                    <a:pt x="7846" y="21600"/>
                  </a:lnTo>
                  <a:cubicBezTo>
                    <a:pt x="3513" y="21600"/>
                    <a:pt x="0" y="11929"/>
                    <a:pt x="0" y="0"/>
                  </a:cubicBezTo>
                  <a:lnTo>
                    <a:pt x="4105" y="0"/>
                  </a:lnTo>
                  <a:cubicBezTo>
                    <a:pt x="4105" y="11929"/>
                    <a:pt x="7618" y="21600"/>
                    <a:pt x="11951" y="21600"/>
                  </a:cubicBezTo>
                </a:path>
              </a:pathLst>
            </a:custGeom>
            <a:noFill/>
            <a:ln w="12700" cap="flat">
              <a:solidFill>
                <a:srgbClr val="BFBFBF"/>
              </a:solidFill>
              <a:prstDash val="solid"/>
              <a:miter lim="800000"/>
            </a:ln>
            <a:effectLst/>
          </p:spPr>
          <p:txBody>
            <a:bodyPr wrap="square" lIns="45719" tIns="45719" rIns="45719" bIns="45719" numCol="1" anchor="ctr">
              <a:noAutofit/>
            </a:bodyPr>
            <a:lstStyle/>
            <a:p>
              <a:pPr algn="ctr"/>
              <a:endParaRPr sz="1801"/>
            </a:p>
          </p:txBody>
        </p:sp>
      </p:grpSp>
      <p:grpSp>
        <p:nvGrpSpPr>
          <p:cNvPr id="832" name="직사각형 7"/>
          <p:cNvGrpSpPr/>
          <p:nvPr/>
        </p:nvGrpSpPr>
        <p:grpSpPr>
          <a:xfrm>
            <a:off x="3433762" y="2276476"/>
            <a:ext cx="5324476" cy="2305051"/>
            <a:chOff x="0" y="0"/>
            <a:chExt cx="5324475" cy="2305050"/>
          </a:xfrm>
        </p:grpSpPr>
        <p:sp>
          <p:nvSpPr>
            <p:cNvPr id="830" name="Rectangle"/>
            <p:cNvSpPr/>
            <p:nvPr/>
          </p:nvSpPr>
          <p:spPr>
            <a:xfrm>
              <a:off x="0" y="0"/>
              <a:ext cx="5324475" cy="230505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831" name="세부 사항은 ADVANCED를 참고해주세요."/>
            <p:cNvSpPr txBox="1"/>
            <p:nvPr/>
          </p:nvSpPr>
          <p:spPr>
            <a:xfrm>
              <a:off x="0" y="967796"/>
              <a:ext cx="5324475"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t>ADVANCED FMS Manual.</a:t>
              </a:r>
              <a:endParaRPr sz="1801" dirty="0"/>
            </a:p>
          </p:txBody>
        </p:sp>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A42F54C-125C-67A6-07D4-7E68FADD1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36"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48</a:t>
            </a:fld>
            <a:endParaRPr/>
          </a:p>
        </p:txBody>
      </p:sp>
      <p:grpSp>
        <p:nvGrpSpPr>
          <p:cNvPr id="839" name="직사각형 7"/>
          <p:cNvGrpSpPr/>
          <p:nvPr/>
        </p:nvGrpSpPr>
        <p:grpSpPr>
          <a:xfrm>
            <a:off x="4524374" y="5267324"/>
            <a:ext cx="3143255" cy="466731"/>
            <a:chOff x="-1" y="-1"/>
            <a:chExt cx="3143254" cy="466728"/>
          </a:xfrm>
        </p:grpSpPr>
        <p:sp>
          <p:nvSpPr>
            <p:cNvPr id="837" name="Rectangle"/>
            <p:cNvSpPr/>
            <p:nvPr/>
          </p:nvSpPr>
          <p:spPr>
            <a:xfrm>
              <a:off x="-1" y="-1"/>
              <a:ext cx="3143254" cy="46672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838" name="화면과 같게 설정해 준다."/>
            <p:cNvSpPr txBox="1"/>
            <p:nvPr/>
          </p:nvSpPr>
          <p:spPr>
            <a:xfrm>
              <a:off x="-1" y="48636"/>
              <a:ext cx="3143254"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Set-up as display.</a:t>
              </a:r>
              <a:endParaRPr sz="1801" dirty="0"/>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5EE36176-CBD9-5D90-C17C-1ECFECDBF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3"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49</a:t>
            </a:fld>
            <a:endParaRPr/>
          </a:p>
        </p:txBody>
      </p:sp>
      <p:grpSp>
        <p:nvGrpSpPr>
          <p:cNvPr id="846" name="직사각형 6"/>
          <p:cNvGrpSpPr/>
          <p:nvPr/>
        </p:nvGrpSpPr>
        <p:grpSpPr>
          <a:xfrm>
            <a:off x="4524374" y="5267324"/>
            <a:ext cx="3143255" cy="466731"/>
            <a:chOff x="-1" y="-1"/>
            <a:chExt cx="3143254" cy="466728"/>
          </a:xfrm>
        </p:grpSpPr>
        <p:sp>
          <p:nvSpPr>
            <p:cNvPr id="844" name="Rectangle"/>
            <p:cNvSpPr/>
            <p:nvPr/>
          </p:nvSpPr>
          <p:spPr>
            <a:xfrm>
              <a:off x="-1" y="-1"/>
              <a:ext cx="3143254" cy="46672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845" name="화면과 같게 설정해 준다."/>
            <p:cNvSpPr txBox="1"/>
            <p:nvPr/>
          </p:nvSpPr>
          <p:spPr>
            <a:xfrm>
              <a:off x="-1" y="48636"/>
              <a:ext cx="3143254"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Set-up as display.</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8E00D97E-46E1-CAF8-841A-27BB4CDCB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3" name="타원 6"/>
          <p:cNvSpPr/>
          <p:nvPr/>
        </p:nvSpPr>
        <p:spPr>
          <a:xfrm>
            <a:off x="4676776" y="2638425"/>
            <a:ext cx="904876" cy="990601"/>
          </a:xfrm>
          <a:prstGeom prst="ellipse">
            <a:avLst/>
          </a:prstGeom>
          <a:ln w="28575">
            <a:solidFill>
              <a:srgbClr val="FF0000"/>
            </a:solidFill>
            <a:miter/>
          </a:ln>
        </p:spPr>
        <p:txBody>
          <a:bodyPr lIns="45719" rIns="45719" anchor="ctr"/>
          <a:lstStyle/>
          <a:p>
            <a:pPr algn="ctr">
              <a:defRPr>
                <a:solidFill>
                  <a:srgbClr val="FFFFFF"/>
                </a:solidFill>
              </a:defRPr>
            </a:pPr>
            <a:endParaRPr sz="1801"/>
          </a:p>
        </p:txBody>
      </p:sp>
      <p:sp>
        <p:nvSpPr>
          <p:cNvPr id="159" name="꺾인 연결선 8"/>
          <p:cNvSpPr/>
          <p:nvPr/>
        </p:nvSpPr>
        <p:spPr>
          <a:xfrm>
            <a:off x="3025141" y="1981200"/>
            <a:ext cx="1637029" cy="11518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42" y="21600"/>
                </a:lnTo>
                <a:lnTo>
                  <a:pt x="10842" y="0"/>
                </a:lnTo>
                <a:lnTo>
                  <a:pt x="0" y="0"/>
                </a:lnTo>
              </a:path>
            </a:pathLst>
          </a:custGeom>
          <a:ln w="6350">
            <a:solidFill>
              <a:srgbClr val="FF0000"/>
            </a:solidFill>
            <a:miter/>
            <a:tailEnd type="triangle"/>
          </a:ln>
        </p:spPr>
        <p:txBody>
          <a:bodyPr/>
          <a:lstStyle/>
          <a:p>
            <a:endParaRPr sz="1801"/>
          </a:p>
        </p:txBody>
      </p:sp>
      <p:grpSp>
        <p:nvGrpSpPr>
          <p:cNvPr id="157" name="직사각형 12"/>
          <p:cNvGrpSpPr/>
          <p:nvPr/>
        </p:nvGrpSpPr>
        <p:grpSpPr>
          <a:xfrm>
            <a:off x="235049" y="1619251"/>
            <a:ext cx="2790092" cy="695325"/>
            <a:chOff x="0" y="0"/>
            <a:chExt cx="2790092" cy="695325"/>
          </a:xfrm>
        </p:grpSpPr>
        <p:sp>
          <p:nvSpPr>
            <p:cNvPr id="155" name="Rectangle"/>
            <p:cNvSpPr/>
            <p:nvPr/>
          </p:nvSpPr>
          <p:spPr>
            <a:xfrm>
              <a:off x="0" y="0"/>
              <a:ext cx="2781300" cy="695325"/>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56" name="ADMINISTRATION…"/>
            <p:cNvSpPr txBox="1"/>
            <p:nvPr/>
          </p:nvSpPr>
          <p:spPr>
            <a:xfrm>
              <a:off x="8792" y="24371"/>
              <a:ext cx="2781300" cy="646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solidFill>
                    <a:schemeClr val="tx1"/>
                  </a:solidFill>
                </a:rPr>
                <a:t>Press on “ADMINISTRATION”</a:t>
              </a:r>
            </a:p>
          </p:txBody>
        </p:sp>
      </p:grpSp>
      <p:sp>
        <p:nvSpPr>
          <p:cNvPr id="158" name="슬라이드 번호 개체 틀 2"/>
          <p:cNvSpPr txBox="1">
            <a:spLocks noGrp="1"/>
          </p:cNvSpPr>
          <p:nvPr>
            <p:ph type="sldNum" sz="quarter" idx="2"/>
          </p:nvPr>
        </p:nvSpPr>
        <p:spPr>
          <a:xfrm>
            <a:off x="11176508" y="6400413"/>
            <a:ext cx="177291"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860BE5F4-BF8D-BA00-56BE-EF0FB856C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9"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50</a:t>
            </a:fld>
            <a:endParaRPr/>
          </a:p>
        </p:txBody>
      </p:sp>
      <p:grpSp>
        <p:nvGrpSpPr>
          <p:cNvPr id="853" name="직사각형 8"/>
          <p:cNvGrpSpPr/>
          <p:nvPr/>
        </p:nvGrpSpPr>
        <p:grpSpPr>
          <a:xfrm>
            <a:off x="4976813" y="2511426"/>
            <a:ext cx="5324476" cy="2305051"/>
            <a:chOff x="0" y="0"/>
            <a:chExt cx="5324475" cy="2305050"/>
          </a:xfrm>
        </p:grpSpPr>
        <p:sp>
          <p:nvSpPr>
            <p:cNvPr id="851" name="Rectangle"/>
            <p:cNvSpPr/>
            <p:nvPr/>
          </p:nvSpPr>
          <p:spPr>
            <a:xfrm>
              <a:off x="0" y="0"/>
              <a:ext cx="5324475" cy="230505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852" name="세부 사항은 ADVANCED를 참고해주세요."/>
            <p:cNvSpPr txBox="1"/>
            <p:nvPr/>
          </p:nvSpPr>
          <p:spPr>
            <a:xfrm>
              <a:off x="0" y="967796"/>
              <a:ext cx="5324475"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t>ADVANCED FMS Manual.</a:t>
              </a:r>
              <a:endParaRPr sz="1801" dirty="0"/>
            </a:p>
          </p:txBody>
        </p:sp>
      </p:grpSp>
      <p:grpSp>
        <p:nvGrpSpPr>
          <p:cNvPr id="857" name="위로 구부러진 화살표 7"/>
          <p:cNvGrpSpPr/>
          <p:nvPr/>
        </p:nvGrpSpPr>
        <p:grpSpPr>
          <a:xfrm>
            <a:off x="3027097" y="900484"/>
            <a:ext cx="3449458" cy="1559058"/>
            <a:chOff x="0" y="0"/>
            <a:chExt cx="3449456" cy="1559055"/>
          </a:xfrm>
        </p:grpSpPr>
        <p:sp>
          <p:nvSpPr>
            <p:cNvPr id="854" name="Shape"/>
            <p:cNvSpPr/>
            <p:nvPr/>
          </p:nvSpPr>
          <p:spPr>
            <a:xfrm>
              <a:off x="0" y="0"/>
              <a:ext cx="3449457" cy="1559056"/>
            </a:xfrm>
            <a:custGeom>
              <a:avLst/>
              <a:gdLst/>
              <a:ahLst/>
              <a:cxnLst>
                <a:cxn ang="0">
                  <a:pos x="wd2" y="hd2"/>
                </a:cxn>
                <a:cxn ang="5400000">
                  <a:pos x="wd2" y="hd2"/>
                </a:cxn>
                <a:cxn ang="10800000">
                  <a:pos x="wd2" y="hd2"/>
                </a:cxn>
                <a:cxn ang="16200000">
                  <a:pos x="wd2" y="hd2"/>
                </a:cxn>
              </a:cxnLst>
              <a:rect l="0" t="0" r="r" b="b"/>
              <a:pathLst>
                <a:path w="21600" h="20402" extrusionOk="0">
                  <a:moveTo>
                    <a:pt x="19449" y="0"/>
                  </a:moveTo>
                  <a:lnTo>
                    <a:pt x="21600" y="5100"/>
                  </a:lnTo>
                  <a:lnTo>
                    <a:pt x="20380" y="5100"/>
                  </a:lnTo>
                  <a:cubicBezTo>
                    <a:pt x="19225" y="15106"/>
                    <a:pt x="14910" y="21600"/>
                    <a:pt x="10335" y="20216"/>
                  </a:cubicBezTo>
                  <a:lnTo>
                    <a:pt x="10335" y="20216"/>
                  </a:lnTo>
                  <a:cubicBezTo>
                    <a:pt x="14007" y="19106"/>
                    <a:pt x="17013" y="13130"/>
                    <a:pt x="17939" y="5100"/>
                  </a:cubicBezTo>
                  <a:lnTo>
                    <a:pt x="16719" y="5100"/>
                  </a:lnTo>
                  <a:close/>
                  <a:moveTo>
                    <a:pt x="9114" y="20400"/>
                  </a:moveTo>
                  <a:cubicBezTo>
                    <a:pt x="4081" y="20400"/>
                    <a:pt x="0" y="11267"/>
                    <a:pt x="0" y="0"/>
                  </a:cubicBezTo>
                  <a:lnTo>
                    <a:pt x="2440" y="0"/>
                  </a:lnTo>
                  <a:cubicBezTo>
                    <a:pt x="2440" y="11267"/>
                    <a:pt x="6521" y="20400"/>
                    <a:pt x="11555" y="20400"/>
                  </a:cubicBezTo>
                  <a:close/>
                </a:path>
              </a:pathLst>
            </a:custGeom>
            <a:solidFill>
              <a:srgbClr val="BFBFBF"/>
            </a:solidFill>
            <a:ln w="12700" cap="flat">
              <a:noFill/>
              <a:miter lim="400000"/>
            </a:ln>
            <a:effectLst/>
          </p:spPr>
          <p:txBody>
            <a:bodyPr wrap="square" lIns="45719" tIns="45719" rIns="45719" bIns="45719" numCol="1" anchor="ctr">
              <a:noAutofit/>
            </a:bodyPr>
            <a:lstStyle/>
            <a:p>
              <a:pPr algn="ctr"/>
              <a:endParaRPr sz="1801"/>
            </a:p>
          </p:txBody>
        </p:sp>
        <p:sp>
          <p:nvSpPr>
            <p:cNvPr id="855" name="Shape"/>
            <p:cNvSpPr/>
            <p:nvPr/>
          </p:nvSpPr>
          <p:spPr>
            <a:xfrm>
              <a:off x="0" y="0"/>
              <a:ext cx="1845272" cy="1558928"/>
            </a:xfrm>
            <a:custGeom>
              <a:avLst/>
              <a:gdLst/>
              <a:ahLst/>
              <a:cxnLst>
                <a:cxn ang="0">
                  <a:pos x="wd2" y="hd2"/>
                </a:cxn>
                <a:cxn ang="5400000">
                  <a:pos x="wd2" y="hd2"/>
                </a:cxn>
                <a:cxn ang="10800000">
                  <a:pos x="wd2" y="hd2"/>
                </a:cxn>
                <a:cxn ang="16200000">
                  <a:pos x="wd2" y="hd2"/>
                </a:cxn>
              </a:cxnLst>
              <a:rect l="0" t="0" r="r" b="b"/>
              <a:pathLst>
                <a:path w="21600" h="21600" extrusionOk="0">
                  <a:moveTo>
                    <a:pt x="17038" y="21600"/>
                  </a:moveTo>
                  <a:cubicBezTo>
                    <a:pt x="7628" y="21600"/>
                    <a:pt x="0" y="11929"/>
                    <a:pt x="0" y="0"/>
                  </a:cubicBezTo>
                  <a:lnTo>
                    <a:pt x="4562" y="0"/>
                  </a:lnTo>
                  <a:cubicBezTo>
                    <a:pt x="4562" y="11929"/>
                    <a:pt x="12190" y="21600"/>
                    <a:pt x="21600" y="21600"/>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lgn="ctr"/>
              <a:endParaRPr sz="1801"/>
            </a:p>
          </p:txBody>
        </p:sp>
        <p:sp>
          <p:nvSpPr>
            <p:cNvPr id="856" name="Line"/>
            <p:cNvSpPr/>
            <p:nvPr/>
          </p:nvSpPr>
          <p:spPr>
            <a:xfrm>
              <a:off x="0" y="0"/>
              <a:ext cx="3449457" cy="1558928"/>
            </a:xfrm>
            <a:custGeom>
              <a:avLst/>
              <a:gdLst/>
              <a:ahLst/>
              <a:cxnLst>
                <a:cxn ang="0">
                  <a:pos x="wd2" y="hd2"/>
                </a:cxn>
                <a:cxn ang="5400000">
                  <a:pos x="wd2" y="hd2"/>
                </a:cxn>
                <a:cxn ang="10800000">
                  <a:pos x="wd2" y="hd2"/>
                </a:cxn>
                <a:cxn ang="16200000">
                  <a:pos x="wd2" y="hd2"/>
                </a:cxn>
              </a:cxnLst>
              <a:rect l="0" t="0" r="r" b="b"/>
              <a:pathLst>
                <a:path w="21600" h="21600" extrusionOk="0">
                  <a:moveTo>
                    <a:pt x="10335" y="21406"/>
                  </a:moveTo>
                  <a:lnTo>
                    <a:pt x="10335" y="21406"/>
                  </a:lnTo>
                  <a:cubicBezTo>
                    <a:pt x="14007" y="20230"/>
                    <a:pt x="17013" y="13903"/>
                    <a:pt x="17939" y="5400"/>
                  </a:cubicBezTo>
                  <a:lnTo>
                    <a:pt x="16719" y="5400"/>
                  </a:lnTo>
                  <a:lnTo>
                    <a:pt x="19449" y="0"/>
                  </a:lnTo>
                  <a:lnTo>
                    <a:pt x="21600" y="5400"/>
                  </a:lnTo>
                  <a:lnTo>
                    <a:pt x="20380" y="5400"/>
                  </a:lnTo>
                  <a:cubicBezTo>
                    <a:pt x="19341" y="14937"/>
                    <a:pt x="15711" y="21600"/>
                    <a:pt x="11555" y="21600"/>
                  </a:cubicBezTo>
                  <a:lnTo>
                    <a:pt x="9114" y="21600"/>
                  </a:lnTo>
                  <a:cubicBezTo>
                    <a:pt x="4081" y="21600"/>
                    <a:pt x="0" y="11929"/>
                    <a:pt x="0" y="0"/>
                  </a:cubicBezTo>
                  <a:lnTo>
                    <a:pt x="2440" y="0"/>
                  </a:lnTo>
                  <a:cubicBezTo>
                    <a:pt x="2440" y="11929"/>
                    <a:pt x="6521" y="21600"/>
                    <a:pt x="11555" y="21600"/>
                  </a:cubicBezTo>
                </a:path>
              </a:pathLst>
            </a:custGeom>
            <a:noFill/>
            <a:ln w="12700" cap="flat">
              <a:solidFill>
                <a:srgbClr val="BFBFBF"/>
              </a:solidFill>
              <a:prstDash val="solid"/>
              <a:miter lim="800000"/>
            </a:ln>
            <a:effectLst/>
          </p:spPr>
          <p:txBody>
            <a:bodyPr wrap="square" lIns="45719" tIns="45719" rIns="45719" bIns="45719" numCol="1" anchor="ctr">
              <a:noAutofit/>
            </a:bodyPr>
            <a:lstStyle/>
            <a:p>
              <a:pPr algn="ctr"/>
              <a:endParaRPr sz="1801"/>
            </a:p>
          </p:txBody>
        </p:sp>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727A541-1EAF-C59A-E2A4-9D0586505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61"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51</a:t>
            </a:fld>
            <a:endParaRPr/>
          </a:p>
        </p:txBody>
      </p:sp>
      <p:sp>
        <p:nvSpPr>
          <p:cNvPr id="862" name="직사각형 2"/>
          <p:cNvSpPr/>
          <p:nvPr/>
        </p:nvSpPr>
        <p:spPr>
          <a:xfrm>
            <a:off x="2828924" y="1943101"/>
            <a:ext cx="2019300" cy="247652"/>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872" name="직선 화살표 연결선 7"/>
          <p:cNvSpPr/>
          <p:nvPr/>
        </p:nvSpPr>
        <p:spPr>
          <a:xfrm>
            <a:off x="4854576" y="2062514"/>
            <a:ext cx="968373" cy="48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6350">
            <a:solidFill>
              <a:srgbClr val="000000"/>
            </a:solidFill>
            <a:miter/>
            <a:tailEnd type="triangle"/>
          </a:ln>
        </p:spPr>
        <p:txBody>
          <a:bodyPr/>
          <a:lstStyle/>
          <a:p>
            <a:endParaRPr sz="1801"/>
          </a:p>
        </p:txBody>
      </p:sp>
      <p:grpSp>
        <p:nvGrpSpPr>
          <p:cNvPr id="866" name="직사각형 8"/>
          <p:cNvGrpSpPr/>
          <p:nvPr/>
        </p:nvGrpSpPr>
        <p:grpSpPr>
          <a:xfrm>
            <a:off x="5829299" y="1814713"/>
            <a:ext cx="3590928" cy="523475"/>
            <a:chOff x="0" y="12334"/>
            <a:chExt cx="3590927" cy="523474"/>
          </a:xfrm>
        </p:grpSpPr>
        <p:sp>
          <p:nvSpPr>
            <p:cNvPr id="864" name="Rectangle"/>
            <p:cNvSpPr/>
            <p:nvPr/>
          </p:nvSpPr>
          <p:spPr>
            <a:xfrm>
              <a:off x="0" y="16895"/>
              <a:ext cx="3590927" cy="51434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400"/>
              </a:pPr>
              <a:endParaRPr sz="1401"/>
            </a:p>
          </p:txBody>
        </p:sp>
        <p:sp>
          <p:nvSpPr>
            <p:cNvPr id="865" name="SALE 화면 작동시 CUSTOMER LIST 를 자동 으로 불러온다. (ADD OR SEARCH 가능)"/>
            <p:cNvSpPr txBox="1"/>
            <p:nvPr/>
          </p:nvSpPr>
          <p:spPr>
            <a:xfrm>
              <a:off x="0" y="12334"/>
              <a:ext cx="3590927" cy="5234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400"/>
              </a:pPr>
              <a:r>
                <a:rPr lang="en-US" sz="1401" dirty="0"/>
                <a:t>CUSTOMER LIST on SALES SCREEN</a:t>
              </a:r>
              <a:r>
                <a:rPr sz="1401" dirty="0"/>
                <a:t>. (ADD OR SEARCH)</a:t>
              </a:r>
            </a:p>
          </p:txBody>
        </p:sp>
      </p:grpSp>
      <p:sp>
        <p:nvSpPr>
          <p:cNvPr id="867" name="직사각형 15"/>
          <p:cNvSpPr/>
          <p:nvPr/>
        </p:nvSpPr>
        <p:spPr>
          <a:xfrm>
            <a:off x="2828924" y="3238503"/>
            <a:ext cx="2228850" cy="257175"/>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873" name="직선 화살표 연결선 16"/>
          <p:cNvSpPr/>
          <p:nvPr/>
        </p:nvSpPr>
        <p:spPr>
          <a:xfrm>
            <a:off x="5064125" y="3364569"/>
            <a:ext cx="758825" cy="47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6350">
            <a:solidFill>
              <a:srgbClr val="000000"/>
            </a:solidFill>
            <a:miter/>
            <a:tailEnd type="triangle"/>
          </a:ln>
        </p:spPr>
        <p:txBody>
          <a:bodyPr/>
          <a:lstStyle/>
          <a:p>
            <a:endParaRPr sz="1801"/>
          </a:p>
        </p:txBody>
      </p:sp>
      <p:grpSp>
        <p:nvGrpSpPr>
          <p:cNvPr id="871" name="직사각형 17"/>
          <p:cNvGrpSpPr/>
          <p:nvPr/>
        </p:nvGrpSpPr>
        <p:grpSpPr>
          <a:xfrm>
            <a:off x="5829298" y="3114674"/>
            <a:ext cx="3963572" cy="534131"/>
            <a:chOff x="0" y="7004"/>
            <a:chExt cx="3963569" cy="534131"/>
          </a:xfrm>
        </p:grpSpPr>
        <p:sp>
          <p:nvSpPr>
            <p:cNvPr id="869" name="Rectangle"/>
            <p:cNvSpPr/>
            <p:nvPr/>
          </p:nvSpPr>
          <p:spPr>
            <a:xfrm>
              <a:off x="0" y="7004"/>
              <a:ext cx="3963569" cy="53413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400"/>
              </a:pPr>
              <a:endParaRPr sz="1401"/>
            </a:p>
          </p:txBody>
        </p:sp>
        <p:sp>
          <p:nvSpPr>
            <p:cNvPr id="870" name="REQUIRED INFORMATION : 체크시 고객 정보 입력시 필수 사항 으로 지정 함"/>
            <p:cNvSpPr txBox="1"/>
            <p:nvPr/>
          </p:nvSpPr>
          <p:spPr>
            <a:xfrm>
              <a:off x="0" y="120121"/>
              <a:ext cx="3963569"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400"/>
              </a:pPr>
              <a:r>
                <a:rPr sz="1401" dirty="0"/>
                <a:t>REQUIRED </a:t>
              </a:r>
              <a:r>
                <a:rPr lang="en-US" sz="1401" dirty="0"/>
                <a:t>CUSTOMER </a:t>
              </a:r>
              <a:r>
                <a:rPr sz="1401" dirty="0"/>
                <a:t>INFORMATION</a:t>
              </a:r>
            </a:p>
          </p:txBody>
        </p:sp>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748D4B28-8BC4-0F99-3D51-4976BB39F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77"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52</a:t>
            </a:fld>
            <a:endParaRPr/>
          </a:p>
        </p:txBody>
      </p:sp>
      <p:grpSp>
        <p:nvGrpSpPr>
          <p:cNvPr id="880" name="직사각형 2"/>
          <p:cNvGrpSpPr/>
          <p:nvPr/>
        </p:nvGrpSpPr>
        <p:grpSpPr>
          <a:xfrm>
            <a:off x="4876800" y="2461264"/>
            <a:ext cx="4829176" cy="2078390"/>
            <a:chOff x="-1" y="-219433"/>
            <a:chExt cx="4829176" cy="1010008"/>
          </a:xfrm>
        </p:grpSpPr>
        <p:sp>
          <p:nvSpPr>
            <p:cNvPr id="878" name="Rectangle"/>
            <p:cNvSpPr/>
            <p:nvPr/>
          </p:nvSpPr>
          <p:spPr>
            <a:xfrm>
              <a:off x="0" y="0"/>
              <a:ext cx="4829175" cy="79057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879" name="고객의 그룹을 설정 하여 고객 코드를 넣으면 자동으로 DISCOUNT를 적용 한다."/>
            <p:cNvSpPr txBox="1"/>
            <p:nvPr/>
          </p:nvSpPr>
          <p:spPr>
            <a:xfrm>
              <a:off x="-1" y="-219433"/>
              <a:ext cx="4829175" cy="10100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br>
                <a:rPr lang="en-US" dirty="0"/>
              </a:br>
              <a:r>
                <a:rPr lang="en-US" dirty="0"/>
                <a:t>Set a group of customers and select one of Pre-Defined Discount for Default Discount, the discount is automatically applied according to the group of customers.</a:t>
              </a:r>
              <a:endParaRPr sz="1801" dirty="0"/>
            </a:p>
          </p:txBody>
        </p:sp>
      </p:gr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medium confidence">
            <a:extLst>
              <a:ext uri="{FF2B5EF4-FFF2-40B4-BE49-F238E27FC236}">
                <a16:creationId xmlns:a16="http://schemas.microsoft.com/office/drawing/2014/main" id="{22E9CED9-85E4-2F16-AA4F-41EE081F4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84"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53</a:t>
            </a:fld>
            <a:endParaRPr/>
          </a:p>
        </p:txBody>
      </p:sp>
      <p:grpSp>
        <p:nvGrpSpPr>
          <p:cNvPr id="887" name="직사각형 2"/>
          <p:cNvGrpSpPr/>
          <p:nvPr/>
        </p:nvGrpSpPr>
        <p:grpSpPr>
          <a:xfrm>
            <a:off x="4081008" y="3045350"/>
            <a:ext cx="1930180" cy="265655"/>
            <a:chOff x="0" y="-1"/>
            <a:chExt cx="1930177" cy="265654"/>
          </a:xfrm>
          <a:noFill/>
        </p:grpSpPr>
        <p:sp>
          <p:nvSpPr>
            <p:cNvPr id="885" name="Rectangle"/>
            <p:cNvSpPr/>
            <p:nvPr/>
          </p:nvSpPr>
          <p:spPr>
            <a:xfrm>
              <a:off x="0" y="-1"/>
              <a:ext cx="1930177" cy="265654"/>
            </a:xfrm>
            <a:prstGeom prst="rect">
              <a:avLst/>
            </a:prstGeom>
            <a:grpFill/>
            <a:ln w="12700" cap="flat">
              <a:solidFill>
                <a:schemeClr val="tx1"/>
              </a:solidFill>
              <a:prstDash val="solid"/>
              <a:miter lim="800000"/>
            </a:ln>
            <a:effectLst/>
          </p:spPr>
          <p:txBody>
            <a:bodyPr wrap="square" lIns="45719" tIns="45719" rIns="45719" bIns="45719" numCol="1" anchor="ctr">
              <a:noAutofit/>
            </a:bodyPr>
            <a:lstStyle/>
            <a:p>
              <a:pPr algn="ctr">
                <a:defRPr sz="1100"/>
              </a:pPr>
              <a:endParaRPr sz="1100"/>
            </a:p>
          </p:txBody>
        </p:sp>
        <p:sp>
          <p:nvSpPr>
            <p:cNvPr id="886" name="포인트"/>
            <p:cNvSpPr txBox="1"/>
            <p:nvPr/>
          </p:nvSpPr>
          <p:spPr>
            <a:xfrm>
              <a:off x="0" y="2022"/>
              <a:ext cx="1930177" cy="261607"/>
            </a:xfrm>
            <a:prstGeom prst="rect">
              <a:avLst/>
            </a:prstGeom>
            <a:grpFill/>
            <a:ln w="12700" cap="flat">
              <a:solidFill>
                <a:schemeClr val="tx1"/>
              </a:solid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100"/>
              </a:lvl1pPr>
            </a:lstStyle>
            <a:p>
              <a:r>
                <a:rPr lang="en-US" dirty="0"/>
                <a:t>$1 = 1 point.</a:t>
              </a:r>
              <a:endParaRPr dirty="0"/>
            </a:p>
          </p:txBody>
        </p:sp>
      </p:grpSp>
      <p:sp>
        <p:nvSpPr>
          <p:cNvPr id="889" name="100포인트가 모이면 쿠폰 발행"/>
          <p:cNvSpPr txBox="1"/>
          <p:nvPr/>
        </p:nvSpPr>
        <p:spPr>
          <a:xfrm>
            <a:off x="4081008" y="3398715"/>
            <a:ext cx="1989483" cy="246347"/>
          </a:xfrm>
          <a:prstGeom prst="rect">
            <a:avLst/>
          </a:prstGeom>
          <a:noFill/>
          <a:ln w="12700" cap="flat">
            <a:solidFill>
              <a:schemeClr val="tx1"/>
            </a:solid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altLang="ko-KR" sz="1001" dirty="0"/>
              <a:t>Set as 0.</a:t>
            </a:r>
            <a:endParaRPr sz="1001" dirty="0"/>
          </a:p>
        </p:txBody>
      </p:sp>
      <p:sp>
        <p:nvSpPr>
          <p:cNvPr id="891" name="Rectangle"/>
          <p:cNvSpPr/>
          <p:nvPr/>
        </p:nvSpPr>
        <p:spPr>
          <a:xfrm>
            <a:off x="4081008" y="4080655"/>
            <a:ext cx="2014994" cy="179620"/>
          </a:xfrm>
          <a:prstGeom prst="rect">
            <a:avLst/>
          </a:prstGeom>
          <a:noFill/>
          <a:ln w="12700" cap="flat">
            <a:solidFill>
              <a:schemeClr val="tx1"/>
            </a:solidFill>
            <a:prstDash val="solid"/>
            <a:miter lim="800000"/>
          </a:ln>
          <a:effectLst/>
        </p:spPr>
        <p:txBody>
          <a:bodyPr wrap="square" lIns="45719" tIns="45719" rIns="45719" bIns="45719" numCol="1" anchor="ctr">
            <a:noAutofit/>
          </a:bodyPr>
          <a:lstStyle/>
          <a:p>
            <a:pPr algn="ctr">
              <a:defRPr sz="1000"/>
            </a:pPr>
            <a:endParaRPr sz="1001"/>
          </a:p>
        </p:txBody>
      </p:sp>
      <p:sp>
        <p:nvSpPr>
          <p:cNvPr id="892" name="100포인트가 모이면 쿠폰 발행"/>
          <p:cNvSpPr txBox="1"/>
          <p:nvPr/>
        </p:nvSpPr>
        <p:spPr>
          <a:xfrm>
            <a:off x="4093763" y="4080655"/>
            <a:ext cx="1989483" cy="2154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sz="800" dirty="0"/>
              <a:t>COUPON REQUIREMENT = 100 points.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D0B50BE0-38B6-C454-E4B0-E050E2F22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98"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54</a:t>
            </a:fld>
            <a:endParaRPr/>
          </a:p>
        </p:txBody>
      </p:sp>
      <p:sp>
        <p:nvSpPr>
          <p:cNvPr id="7" name="Rectangle"/>
          <p:cNvSpPr/>
          <p:nvPr/>
        </p:nvSpPr>
        <p:spPr>
          <a:xfrm>
            <a:off x="6240545" y="3818440"/>
            <a:ext cx="5439266" cy="565024"/>
          </a:xfrm>
          <a:prstGeom prst="rect">
            <a:avLst/>
          </a:prstGeom>
          <a:noFill/>
          <a:ln w="12700" cap="flat">
            <a:solidFill>
              <a:schemeClr val="tx1"/>
            </a:solidFill>
            <a:prstDash val="solid"/>
            <a:miter lim="800000"/>
          </a:ln>
          <a:effectLst/>
        </p:spPr>
        <p:txBody>
          <a:bodyPr wrap="square" lIns="45719" tIns="45719" rIns="45719" bIns="45719" numCol="1" anchor="ctr">
            <a:noAutofit/>
          </a:bodyPr>
          <a:lstStyle/>
          <a:p>
            <a:pPr algn="ctr">
              <a:defRPr sz="1100"/>
            </a:pPr>
            <a:r>
              <a:rPr lang="en-US" sz="1100" dirty="0"/>
              <a:t>ALWAYS : </a:t>
            </a:r>
            <a:r>
              <a:rPr lang="en-US" altLang="ko-KR" sz="1100" dirty="0"/>
              <a:t>Receive points when you make a purchase with points.</a:t>
            </a:r>
            <a:endParaRPr lang="en-US" sz="1100" dirty="0"/>
          </a:p>
          <a:p>
            <a:pPr algn="ctr">
              <a:defRPr sz="1100"/>
            </a:pPr>
            <a:r>
              <a:rPr lang="en-US" sz="1100" dirty="0"/>
              <a:t>EXCLUDE ENTIRE SALE : </a:t>
            </a:r>
            <a:r>
              <a:rPr lang="en-US" altLang="ko-KR" sz="1100" dirty="0"/>
              <a:t>No points received with point transaction.</a:t>
            </a:r>
            <a:endParaRPr lang="en-US" sz="1100" dirty="0"/>
          </a:p>
          <a:p>
            <a:pPr algn="ctr">
              <a:defRPr sz="1100"/>
            </a:pPr>
            <a:r>
              <a:rPr lang="en-US" sz="1100" dirty="0"/>
              <a:t> SUBTRACT POINT AMOUNT: </a:t>
            </a:r>
            <a:r>
              <a:rPr lang="en-US" altLang="ko-KR" sz="1100" dirty="0"/>
              <a:t>Subtract the amount of points.</a:t>
            </a:r>
            <a:endParaRPr sz="1100" dirty="0"/>
          </a:p>
        </p:txBody>
      </p:sp>
      <p:sp>
        <p:nvSpPr>
          <p:cNvPr id="8" name="포인트"/>
          <p:cNvSpPr txBox="1"/>
          <p:nvPr/>
        </p:nvSpPr>
        <p:spPr>
          <a:xfrm>
            <a:off x="5033113" y="2757219"/>
            <a:ext cx="3120288" cy="430885"/>
          </a:xfrm>
          <a:prstGeom prst="rect">
            <a:avLst/>
          </a:prstGeom>
          <a:noFill/>
          <a:ln w="12700" cap="flat">
            <a:solidFill>
              <a:schemeClr val="tx1"/>
            </a:solid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100"/>
            </a:lvl1pPr>
          </a:lstStyle>
          <a:p>
            <a:r>
              <a:rPr lang="en-US" dirty="0"/>
              <a:t>ALWAYS : Points with discount products.</a:t>
            </a:r>
            <a:endParaRPr lang="en-US" altLang="ko-KR" dirty="0"/>
          </a:p>
          <a:p>
            <a:r>
              <a:rPr lang="en-US" dirty="0"/>
              <a:t>EXCLUDE : </a:t>
            </a:r>
            <a:r>
              <a:rPr lang="en-US" altLang="ko-KR" dirty="0"/>
              <a:t>No points with discount products.</a:t>
            </a:r>
            <a:endParaRPr dirty="0"/>
          </a:p>
        </p:txBody>
      </p:sp>
      <p:sp>
        <p:nvSpPr>
          <p:cNvPr id="2" name="직사각형 1"/>
          <p:cNvSpPr/>
          <p:nvPr/>
        </p:nvSpPr>
        <p:spPr>
          <a:xfrm>
            <a:off x="763572" y="3334385"/>
            <a:ext cx="3630628" cy="285608"/>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11"/>
            <a:endParaRPr lang="ko-KR" altLang="en-US" sz="1801"/>
          </a:p>
        </p:txBody>
      </p:sp>
      <p:cxnSp>
        <p:nvCxnSpPr>
          <p:cNvPr id="4" name="직선 화살표 연결선 3"/>
          <p:cNvCxnSpPr>
            <a:stCxn id="2" idx="3"/>
            <a:endCxn id="8" idx="1"/>
          </p:cNvCxnSpPr>
          <p:nvPr/>
        </p:nvCxnSpPr>
        <p:spPr>
          <a:xfrm flipV="1">
            <a:off x="4394200" y="2972662"/>
            <a:ext cx="638913" cy="504527"/>
          </a:xfrm>
          <a:prstGeom prst="straightConnector1">
            <a:avLst/>
          </a:prstGeom>
          <a:noFill/>
          <a:ln w="127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 name="직사각형 4"/>
          <p:cNvSpPr/>
          <p:nvPr/>
        </p:nvSpPr>
        <p:spPr>
          <a:xfrm>
            <a:off x="763571" y="3612373"/>
            <a:ext cx="5165741" cy="306078"/>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4411"/>
            <a:endParaRPr lang="ko-KR" altLang="en-US" sz="1801"/>
          </a:p>
        </p:txBody>
      </p:sp>
      <p:cxnSp>
        <p:nvCxnSpPr>
          <p:cNvPr id="10" name="직선 화살표 연결선 9"/>
          <p:cNvCxnSpPr>
            <a:stCxn id="5" idx="3"/>
            <a:endCxn id="7" idx="1"/>
          </p:cNvCxnSpPr>
          <p:nvPr/>
        </p:nvCxnSpPr>
        <p:spPr>
          <a:xfrm>
            <a:off x="5929312" y="3765412"/>
            <a:ext cx="311233" cy="335540"/>
          </a:xfrm>
          <a:prstGeom prst="straightConnector1">
            <a:avLst/>
          </a:prstGeom>
          <a:noFill/>
          <a:ln w="127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9B7FA9C1-EAF9-3316-25B8-0F6EB89E7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03"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55</a:t>
            </a:fld>
            <a:endParaRPr/>
          </a:p>
        </p:txBody>
      </p:sp>
      <p:grpSp>
        <p:nvGrpSpPr>
          <p:cNvPr id="906" name="직사각형 7"/>
          <p:cNvGrpSpPr/>
          <p:nvPr/>
        </p:nvGrpSpPr>
        <p:grpSpPr>
          <a:xfrm>
            <a:off x="5726429" y="838762"/>
            <a:ext cx="5193033" cy="1171013"/>
            <a:chOff x="0" y="-129866"/>
            <a:chExt cx="5193030" cy="646583"/>
          </a:xfrm>
        </p:grpSpPr>
        <p:sp>
          <p:nvSpPr>
            <p:cNvPr id="904" name="Rectangle"/>
            <p:cNvSpPr/>
            <p:nvPr/>
          </p:nvSpPr>
          <p:spPr>
            <a:xfrm>
              <a:off x="0" y="31498"/>
              <a:ext cx="5193030" cy="32385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905" name="판매 도중 문제가 발생 시 메일로 자동 알림 기능"/>
            <p:cNvSpPr txBox="1"/>
            <p:nvPr/>
          </p:nvSpPr>
          <p:spPr>
            <a:xfrm>
              <a:off x="0" y="-129866"/>
              <a:ext cx="5193030" cy="6465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lstStyle>
            <a:p>
              <a:r>
                <a:rPr lang="en-US" sz="1801" dirty="0"/>
                <a:t>Automatic notification by e-mail when problems occur during sales.</a:t>
              </a:r>
              <a:endParaRPr sz="1801" dirty="0"/>
            </a:p>
          </p:txBody>
        </p:sp>
      </p:grpSp>
      <p:grpSp>
        <p:nvGrpSpPr>
          <p:cNvPr id="909" name="직사각형 56"/>
          <p:cNvGrpSpPr/>
          <p:nvPr/>
        </p:nvGrpSpPr>
        <p:grpSpPr>
          <a:xfrm>
            <a:off x="2705099" y="1628773"/>
            <a:ext cx="2057403" cy="311794"/>
            <a:chOff x="-1" y="-1"/>
            <a:chExt cx="2057401" cy="311791"/>
          </a:xfrm>
        </p:grpSpPr>
        <p:sp>
          <p:nvSpPr>
            <p:cNvPr id="907" name="Rectangle"/>
            <p:cNvSpPr/>
            <p:nvPr/>
          </p:nvSpPr>
          <p:spPr>
            <a:xfrm>
              <a:off x="-1" y="-1"/>
              <a:ext cx="2057401" cy="31179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908" name="체크 시 레지스터 오픈 마감 시 알림"/>
            <p:cNvSpPr txBox="1"/>
            <p:nvPr/>
          </p:nvSpPr>
          <p:spPr>
            <a:xfrm>
              <a:off x="-1" y="40482"/>
              <a:ext cx="2057401" cy="2308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Notified when OPENING/CLOSING.</a:t>
              </a:r>
              <a:endParaRPr dirty="0"/>
            </a:p>
          </p:txBody>
        </p:sp>
      </p:grpSp>
      <p:sp>
        <p:nvSpPr>
          <p:cNvPr id="910" name="직선 화살표 연결선 57"/>
          <p:cNvSpPr/>
          <p:nvPr/>
        </p:nvSpPr>
        <p:spPr>
          <a:xfrm>
            <a:off x="2324101" y="1784670"/>
            <a:ext cx="336178" cy="2"/>
          </a:xfrm>
          <a:prstGeom prst="line">
            <a:avLst/>
          </a:prstGeom>
          <a:ln w="6350">
            <a:solidFill>
              <a:srgbClr val="000000"/>
            </a:solidFill>
            <a:miter/>
            <a:tailEnd type="triangle"/>
          </a:ln>
        </p:spPr>
        <p:txBody>
          <a:bodyPr lIns="45719" rIns="45719"/>
          <a:lstStyle/>
          <a:p>
            <a:endParaRPr sz="1801"/>
          </a:p>
        </p:txBody>
      </p:sp>
      <p:grpSp>
        <p:nvGrpSpPr>
          <p:cNvPr id="913" name="직사각형 58"/>
          <p:cNvGrpSpPr/>
          <p:nvPr/>
        </p:nvGrpSpPr>
        <p:grpSpPr>
          <a:xfrm>
            <a:off x="1866900" y="1024590"/>
            <a:ext cx="2362201" cy="369330"/>
            <a:chOff x="0" y="-9825"/>
            <a:chExt cx="2362200" cy="369329"/>
          </a:xfrm>
        </p:grpSpPr>
        <p:sp>
          <p:nvSpPr>
            <p:cNvPr id="911" name="Rectangle"/>
            <p:cNvSpPr/>
            <p:nvPr/>
          </p:nvSpPr>
          <p:spPr>
            <a:xfrm>
              <a:off x="0" y="-1"/>
              <a:ext cx="2362200" cy="349672"/>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912" name="판매 도중 문제가 발생 시 연락 가는 기능"/>
            <p:cNvSpPr txBox="1"/>
            <p:nvPr/>
          </p:nvSpPr>
          <p:spPr>
            <a:xfrm>
              <a:off x="0" y="-9825"/>
              <a:ext cx="2362200"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If there is any problems, please contact us at Golden Key POS.</a:t>
              </a:r>
              <a:endParaRPr dirty="0"/>
            </a:p>
          </p:txBody>
        </p:sp>
      </p:grpSp>
      <p:grpSp>
        <p:nvGrpSpPr>
          <p:cNvPr id="916" name="직사각형 59"/>
          <p:cNvGrpSpPr/>
          <p:nvPr/>
        </p:nvGrpSpPr>
        <p:grpSpPr>
          <a:xfrm>
            <a:off x="1615889" y="2009775"/>
            <a:ext cx="2057403" cy="265472"/>
            <a:chOff x="-1" y="-1"/>
            <a:chExt cx="2057401" cy="265470"/>
          </a:xfrm>
        </p:grpSpPr>
        <p:sp>
          <p:nvSpPr>
            <p:cNvPr id="914" name="Rectangle"/>
            <p:cNvSpPr/>
            <p:nvPr/>
          </p:nvSpPr>
          <p:spPr>
            <a:xfrm>
              <a:off x="-1" y="-1"/>
              <a:ext cx="2057401" cy="26547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915" name="체크 시 보이드 할 경우 알림 기능"/>
            <p:cNvSpPr txBox="1"/>
            <p:nvPr/>
          </p:nvSpPr>
          <p:spPr>
            <a:xfrm>
              <a:off x="-1" y="17320"/>
              <a:ext cx="2057401" cy="2308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Notified when VOID.</a:t>
              </a:r>
              <a:endParaRPr dirty="0"/>
            </a:p>
          </p:txBody>
        </p:sp>
      </p:grpSp>
      <p:sp>
        <p:nvSpPr>
          <p:cNvPr id="917" name="직선 화살표 연결선 60"/>
          <p:cNvSpPr/>
          <p:nvPr/>
        </p:nvSpPr>
        <p:spPr>
          <a:xfrm>
            <a:off x="1234891" y="2119349"/>
            <a:ext cx="336178" cy="2"/>
          </a:xfrm>
          <a:prstGeom prst="line">
            <a:avLst/>
          </a:prstGeom>
          <a:ln w="6350">
            <a:solidFill>
              <a:srgbClr val="000000"/>
            </a:solidFill>
            <a:miter/>
            <a:tailEnd type="triangle"/>
          </a:ln>
        </p:spPr>
        <p:txBody>
          <a:bodyPr lIns="45719" rIns="45719"/>
          <a:lstStyle/>
          <a:p>
            <a:endParaRPr sz="1801"/>
          </a:p>
        </p:txBody>
      </p:sp>
      <p:grpSp>
        <p:nvGrpSpPr>
          <p:cNvPr id="920" name="직사각형 61"/>
          <p:cNvGrpSpPr/>
          <p:nvPr/>
        </p:nvGrpSpPr>
        <p:grpSpPr>
          <a:xfrm>
            <a:off x="1790701" y="2285807"/>
            <a:ext cx="1066800" cy="369330"/>
            <a:chOff x="0" y="-28768"/>
            <a:chExt cx="1066800" cy="369326"/>
          </a:xfrm>
        </p:grpSpPr>
        <p:sp>
          <p:nvSpPr>
            <p:cNvPr id="918" name="Rectangle"/>
            <p:cNvSpPr/>
            <p:nvPr/>
          </p:nvSpPr>
          <p:spPr>
            <a:xfrm>
              <a:off x="0" y="-1"/>
              <a:ext cx="1066800" cy="31179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919" name="반품시 경고 알림"/>
            <p:cNvSpPr txBox="1"/>
            <p:nvPr/>
          </p:nvSpPr>
          <p:spPr>
            <a:xfrm>
              <a:off x="0" y="-28768"/>
              <a:ext cx="1066800" cy="36932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Notified when RETURNS.</a:t>
              </a:r>
              <a:endParaRPr dirty="0"/>
            </a:p>
          </p:txBody>
        </p:sp>
      </p:grpSp>
      <p:sp>
        <p:nvSpPr>
          <p:cNvPr id="921" name="직선 화살표 연결선 62"/>
          <p:cNvSpPr/>
          <p:nvPr/>
        </p:nvSpPr>
        <p:spPr>
          <a:xfrm>
            <a:off x="1485901" y="2495549"/>
            <a:ext cx="295835" cy="0"/>
          </a:xfrm>
          <a:prstGeom prst="line">
            <a:avLst/>
          </a:prstGeom>
          <a:ln w="6350">
            <a:solidFill>
              <a:srgbClr val="000000"/>
            </a:solidFill>
            <a:miter/>
            <a:tailEnd type="triangle"/>
          </a:ln>
        </p:spPr>
        <p:txBody>
          <a:bodyPr lIns="45719" rIns="45719"/>
          <a:lstStyle/>
          <a:p>
            <a:endParaRPr sz="1801"/>
          </a:p>
        </p:txBody>
      </p:sp>
      <p:grpSp>
        <p:nvGrpSpPr>
          <p:cNvPr id="924" name="직사각형 63"/>
          <p:cNvGrpSpPr/>
          <p:nvPr/>
        </p:nvGrpSpPr>
        <p:grpSpPr>
          <a:xfrm>
            <a:off x="4533900" y="2314574"/>
            <a:ext cx="2362201" cy="387993"/>
            <a:chOff x="0" y="-1"/>
            <a:chExt cx="2362200" cy="387991"/>
          </a:xfrm>
        </p:grpSpPr>
        <p:sp>
          <p:nvSpPr>
            <p:cNvPr id="922" name="Rectangle"/>
            <p:cNvSpPr/>
            <p:nvPr/>
          </p:nvSpPr>
          <p:spPr>
            <a:xfrm>
              <a:off x="0" y="-1"/>
              <a:ext cx="2362200" cy="38799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923" name="반품 금액설정 $??? 부터 알림 기능 활성화…"/>
            <p:cNvSpPr txBox="1"/>
            <p:nvPr/>
          </p:nvSpPr>
          <p:spPr>
            <a:xfrm>
              <a:off x="0" y="78582"/>
              <a:ext cx="2362200" cy="230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Set a minimum amount to be notified.</a:t>
              </a:r>
              <a:endParaRPr sz="900" dirty="0"/>
            </a:p>
          </p:txBody>
        </p:sp>
      </p:grpSp>
      <p:sp>
        <p:nvSpPr>
          <p:cNvPr id="925" name="직선 화살표 연결선 64"/>
          <p:cNvSpPr/>
          <p:nvPr/>
        </p:nvSpPr>
        <p:spPr>
          <a:xfrm>
            <a:off x="4038599" y="2539682"/>
            <a:ext cx="450478" cy="2"/>
          </a:xfrm>
          <a:prstGeom prst="line">
            <a:avLst/>
          </a:prstGeom>
          <a:ln w="6350">
            <a:solidFill>
              <a:srgbClr val="000000"/>
            </a:solidFill>
            <a:miter/>
            <a:tailEnd type="triangle"/>
          </a:ln>
        </p:spPr>
        <p:txBody>
          <a:bodyPr lIns="45719" rIns="45719"/>
          <a:lstStyle/>
          <a:p>
            <a:endParaRPr sz="1801"/>
          </a:p>
        </p:txBody>
      </p:sp>
      <p:grpSp>
        <p:nvGrpSpPr>
          <p:cNvPr id="928" name="직사각형 65"/>
          <p:cNvGrpSpPr/>
          <p:nvPr/>
        </p:nvGrpSpPr>
        <p:grpSpPr>
          <a:xfrm>
            <a:off x="3162301" y="2698367"/>
            <a:ext cx="1828802" cy="480796"/>
            <a:chOff x="0" y="-49704"/>
            <a:chExt cx="1828800" cy="338552"/>
          </a:xfrm>
        </p:grpSpPr>
        <p:sp>
          <p:nvSpPr>
            <p:cNvPr id="926" name="Rectangle"/>
            <p:cNvSpPr/>
            <p:nvPr/>
          </p:nvSpPr>
          <p:spPr>
            <a:xfrm>
              <a:off x="0" y="24937"/>
              <a:ext cx="1828800" cy="18926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927" name="기프트 카드 구매 시 알림 기능"/>
            <p:cNvSpPr txBox="1"/>
            <p:nvPr/>
          </p:nvSpPr>
          <p:spPr>
            <a:xfrm>
              <a:off x="0" y="-49704"/>
              <a:ext cx="1828800" cy="3385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sz="800" dirty="0"/>
                <a:t>Notified when PURCHASE/RELOAD on gift cards.</a:t>
              </a:r>
              <a:endParaRPr sz="800" dirty="0"/>
            </a:p>
          </p:txBody>
        </p:sp>
      </p:grpSp>
      <p:sp>
        <p:nvSpPr>
          <p:cNvPr id="929" name="직선 화살표 연결선 66"/>
          <p:cNvSpPr/>
          <p:nvPr/>
        </p:nvSpPr>
        <p:spPr>
          <a:xfrm>
            <a:off x="2781299" y="2890201"/>
            <a:ext cx="336178" cy="2"/>
          </a:xfrm>
          <a:prstGeom prst="line">
            <a:avLst/>
          </a:prstGeom>
          <a:ln w="6350">
            <a:solidFill>
              <a:srgbClr val="000000"/>
            </a:solidFill>
            <a:miter/>
            <a:tailEnd type="triangle"/>
          </a:ln>
        </p:spPr>
        <p:txBody>
          <a:bodyPr lIns="45719" rIns="45719"/>
          <a:lstStyle/>
          <a:p>
            <a:endParaRPr sz="1801"/>
          </a:p>
        </p:txBody>
      </p:sp>
      <p:grpSp>
        <p:nvGrpSpPr>
          <p:cNvPr id="932" name="직사각형 67"/>
          <p:cNvGrpSpPr/>
          <p:nvPr/>
        </p:nvGrpSpPr>
        <p:grpSpPr>
          <a:xfrm>
            <a:off x="3086100" y="3102747"/>
            <a:ext cx="2286000" cy="230830"/>
            <a:chOff x="0" y="4157"/>
            <a:chExt cx="2286000" cy="230830"/>
          </a:xfrm>
        </p:grpSpPr>
        <p:sp>
          <p:nvSpPr>
            <p:cNvPr id="930" name="Rectangle"/>
            <p:cNvSpPr/>
            <p:nvPr/>
          </p:nvSpPr>
          <p:spPr>
            <a:xfrm>
              <a:off x="0" y="24937"/>
              <a:ext cx="2286000" cy="18926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931" name="스토어 카드 수동으로 수정할 경우 알림"/>
            <p:cNvSpPr txBox="1"/>
            <p:nvPr/>
          </p:nvSpPr>
          <p:spPr>
            <a:xfrm>
              <a:off x="0" y="4157"/>
              <a:ext cx="2286000" cy="2308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Notified when STORE CARD is in use.</a:t>
              </a:r>
              <a:endParaRPr dirty="0"/>
            </a:p>
          </p:txBody>
        </p:sp>
      </p:grpSp>
      <p:sp>
        <p:nvSpPr>
          <p:cNvPr id="933" name="직선 화살표 연결선 68"/>
          <p:cNvSpPr/>
          <p:nvPr/>
        </p:nvSpPr>
        <p:spPr>
          <a:xfrm>
            <a:off x="2705099" y="3225483"/>
            <a:ext cx="336178" cy="2"/>
          </a:xfrm>
          <a:prstGeom prst="line">
            <a:avLst/>
          </a:prstGeom>
          <a:ln w="6350">
            <a:solidFill>
              <a:srgbClr val="000000"/>
            </a:solidFill>
            <a:miter/>
            <a:tailEnd type="triangle"/>
          </a:ln>
        </p:spPr>
        <p:txBody>
          <a:bodyPr lIns="45719" rIns="45719"/>
          <a:lstStyle/>
          <a:p>
            <a:endParaRPr sz="1801"/>
          </a:p>
        </p:txBody>
      </p:sp>
      <p:grpSp>
        <p:nvGrpSpPr>
          <p:cNvPr id="936" name="직사각형 69"/>
          <p:cNvGrpSpPr/>
          <p:nvPr/>
        </p:nvGrpSpPr>
        <p:grpSpPr>
          <a:xfrm>
            <a:off x="2705101" y="3467275"/>
            <a:ext cx="1981200" cy="230830"/>
            <a:chOff x="0" y="4157"/>
            <a:chExt cx="1981200" cy="230830"/>
          </a:xfrm>
        </p:grpSpPr>
        <p:sp>
          <p:nvSpPr>
            <p:cNvPr id="934" name="Rectangle"/>
            <p:cNvSpPr/>
            <p:nvPr/>
          </p:nvSpPr>
          <p:spPr>
            <a:xfrm>
              <a:off x="0" y="24937"/>
              <a:ext cx="1981200" cy="18926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935" name="포인트 수정으로 수정할 경우 알림"/>
            <p:cNvSpPr txBox="1"/>
            <p:nvPr/>
          </p:nvSpPr>
          <p:spPr>
            <a:xfrm>
              <a:off x="0" y="4157"/>
              <a:ext cx="1981200" cy="2308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Notified when manually adjusting.</a:t>
              </a:r>
              <a:endParaRPr dirty="0"/>
            </a:p>
          </p:txBody>
        </p:sp>
      </p:grpSp>
      <p:sp>
        <p:nvSpPr>
          <p:cNvPr id="937" name="직선 화살표 연결선 70"/>
          <p:cNvSpPr/>
          <p:nvPr/>
        </p:nvSpPr>
        <p:spPr>
          <a:xfrm>
            <a:off x="2324099" y="3567148"/>
            <a:ext cx="336178" cy="2"/>
          </a:xfrm>
          <a:prstGeom prst="line">
            <a:avLst/>
          </a:prstGeom>
          <a:ln w="6350">
            <a:solidFill>
              <a:srgbClr val="000000"/>
            </a:solidFill>
            <a:miter/>
            <a:tailEnd type="triangle"/>
          </a:ln>
        </p:spPr>
        <p:txBody>
          <a:bodyPr lIns="45719" rIns="45719"/>
          <a:lstStyle/>
          <a:p>
            <a:endParaRPr sz="1801"/>
          </a:p>
        </p:txBody>
      </p:sp>
      <p:grpSp>
        <p:nvGrpSpPr>
          <p:cNvPr id="940" name="직사각형 71"/>
          <p:cNvGrpSpPr/>
          <p:nvPr/>
        </p:nvGrpSpPr>
        <p:grpSpPr>
          <a:xfrm>
            <a:off x="3185161" y="3740923"/>
            <a:ext cx="2667001" cy="583424"/>
            <a:chOff x="0" y="-65094"/>
            <a:chExt cx="2667000" cy="369328"/>
          </a:xfrm>
        </p:grpSpPr>
        <p:sp>
          <p:nvSpPr>
            <p:cNvPr id="938" name="Rectangle"/>
            <p:cNvSpPr/>
            <p:nvPr/>
          </p:nvSpPr>
          <p:spPr>
            <a:xfrm>
              <a:off x="0" y="24937"/>
              <a:ext cx="2667000" cy="18926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939" name="판매 없이 돈통 열면 알림"/>
            <p:cNvSpPr txBox="1"/>
            <p:nvPr/>
          </p:nvSpPr>
          <p:spPr>
            <a:xfrm>
              <a:off x="0" y="-65094"/>
              <a:ext cx="2667000" cy="369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Notified when CASH DRAWER is opened when no sale has occurred.</a:t>
              </a:r>
              <a:endParaRPr dirty="0"/>
            </a:p>
          </p:txBody>
        </p:sp>
      </p:grpSp>
      <p:sp>
        <p:nvSpPr>
          <p:cNvPr id="941" name="직선 화살표 연결선 72"/>
          <p:cNvSpPr/>
          <p:nvPr/>
        </p:nvSpPr>
        <p:spPr>
          <a:xfrm>
            <a:off x="2873188" y="3902428"/>
            <a:ext cx="289113" cy="2"/>
          </a:xfrm>
          <a:prstGeom prst="line">
            <a:avLst/>
          </a:prstGeom>
          <a:ln w="6350">
            <a:solidFill>
              <a:srgbClr val="000000"/>
            </a:solidFill>
            <a:miter/>
            <a:tailEnd type="triangle"/>
          </a:ln>
        </p:spPr>
        <p:txBody>
          <a:bodyPr lIns="45719" rIns="45719"/>
          <a:lstStyle/>
          <a:p>
            <a:endParaRPr sz="1801"/>
          </a:p>
        </p:txBody>
      </p:sp>
      <p:grpSp>
        <p:nvGrpSpPr>
          <p:cNvPr id="944" name="그룹 73"/>
          <p:cNvGrpSpPr/>
          <p:nvPr/>
        </p:nvGrpSpPr>
        <p:grpSpPr>
          <a:xfrm>
            <a:off x="2086532" y="4295776"/>
            <a:ext cx="999568" cy="1600201"/>
            <a:chOff x="0" y="0"/>
            <a:chExt cx="999567" cy="1600200"/>
          </a:xfrm>
        </p:grpSpPr>
        <p:sp>
          <p:nvSpPr>
            <p:cNvPr id="942" name="오른쪽 중괄호 74"/>
            <p:cNvSpPr/>
            <p:nvPr/>
          </p:nvSpPr>
          <p:spPr>
            <a:xfrm>
              <a:off x="-1" y="0"/>
              <a:ext cx="923370" cy="1600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609"/>
                    <a:pt x="10800" y="1360"/>
                  </a:cubicBezTo>
                  <a:lnTo>
                    <a:pt x="10800" y="9440"/>
                  </a:lnTo>
                  <a:cubicBezTo>
                    <a:pt x="10800" y="10191"/>
                    <a:pt x="15635" y="10800"/>
                    <a:pt x="21600" y="10800"/>
                  </a:cubicBezTo>
                  <a:cubicBezTo>
                    <a:pt x="15635" y="10800"/>
                    <a:pt x="10800" y="11409"/>
                    <a:pt x="10800" y="12160"/>
                  </a:cubicBezTo>
                  <a:lnTo>
                    <a:pt x="10800" y="20240"/>
                  </a:lnTo>
                  <a:cubicBezTo>
                    <a:pt x="10800" y="20991"/>
                    <a:pt x="5965" y="21600"/>
                    <a:pt x="0" y="21600"/>
                  </a:cubicBezTo>
                </a:path>
              </a:pathLst>
            </a:custGeom>
            <a:noFill/>
            <a:ln w="635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943" name="직선 화살표 연결선 75"/>
            <p:cNvSpPr/>
            <p:nvPr/>
          </p:nvSpPr>
          <p:spPr>
            <a:xfrm>
              <a:off x="893112" y="800100"/>
              <a:ext cx="106456" cy="0"/>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801"/>
            </a:p>
          </p:txBody>
        </p:sp>
      </p:grpSp>
      <p:grpSp>
        <p:nvGrpSpPr>
          <p:cNvPr id="947" name="직사각형 76"/>
          <p:cNvGrpSpPr/>
          <p:nvPr/>
        </p:nvGrpSpPr>
        <p:grpSpPr>
          <a:xfrm>
            <a:off x="3126647" y="3718885"/>
            <a:ext cx="1035426" cy="2802674"/>
            <a:chOff x="0" y="-203592"/>
            <a:chExt cx="1035425" cy="646329"/>
          </a:xfrm>
        </p:grpSpPr>
        <p:sp>
          <p:nvSpPr>
            <p:cNvPr id="945" name="Rectangle"/>
            <p:cNvSpPr/>
            <p:nvPr/>
          </p:nvSpPr>
          <p:spPr>
            <a:xfrm>
              <a:off x="0" y="24937"/>
              <a:ext cx="1035425" cy="18926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946" name="돈을 뺄 때 알림"/>
            <p:cNvSpPr txBox="1"/>
            <p:nvPr/>
          </p:nvSpPr>
          <p:spPr>
            <a:xfrm>
              <a:off x="0" y="-203592"/>
              <a:ext cx="1035425"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00"/>
              </a:lvl1pPr>
            </a:lstStyle>
            <a:p>
              <a:r>
                <a:rPr lang="en-US" dirty="0"/>
                <a:t>Notified when taking money out of the cash drawer.</a:t>
              </a:r>
              <a:endParaRPr dirty="0"/>
            </a:p>
          </p:txBody>
        </p:sp>
      </p:grpSp>
      <p:pic>
        <p:nvPicPr>
          <p:cNvPr id="948" name="Picture 2" descr="Picture 2"/>
          <p:cNvPicPr>
            <a:picLocks noChangeAspect="1"/>
          </p:cNvPicPr>
          <p:nvPr/>
        </p:nvPicPr>
        <p:blipFill>
          <a:blip r:embed="rId3"/>
          <a:stretch>
            <a:fillRect/>
          </a:stretch>
        </p:blipFill>
        <p:spPr>
          <a:xfrm>
            <a:off x="4270058" y="4219577"/>
            <a:ext cx="2905125" cy="1731081"/>
          </a:xfrm>
          <a:prstGeom prst="rect">
            <a:avLst/>
          </a:prstGeom>
          <a:ln w="12700">
            <a:miter lim="400000"/>
          </a:ln>
        </p:spPr>
      </p:pic>
      <p:sp>
        <p:nvSpPr>
          <p:cNvPr id="949" name="직사각형 78"/>
          <p:cNvSpPr/>
          <p:nvPr/>
        </p:nvSpPr>
        <p:spPr>
          <a:xfrm>
            <a:off x="5753101" y="5141595"/>
            <a:ext cx="1295401" cy="457202"/>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950" name="직사각형 79"/>
          <p:cNvSpPr/>
          <p:nvPr/>
        </p:nvSpPr>
        <p:spPr>
          <a:xfrm>
            <a:off x="4229100" y="5508307"/>
            <a:ext cx="838201" cy="457202"/>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23EB16A0-F8E2-B4A7-2F32-054742E1A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4"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56</a:t>
            </a:fld>
            <a:endParaRPr/>
          </a:p>
        </p:txBody>
      </p:sp>
      <p:grpSp>
        <p:nvGrpSpPr>
          <p:cNvPr id="2" name="그룹 1"/>
          <p:cNvGrpSpPr/>
          <p:nvPr/>
        </p:nvGrpSpPr>
        <p:grpSpPr>
          <a:xfrm>
            <a:off x="619664" y="2158738"/>
            <a:ext cx="7110076" cy="772997"/>
            <a:chOff x="214311" y="2875175"/>
            <a:chExt cx="7110077" cy="772998"/>
          </a:xfrm>
        </p:grpSpPr>
        <p:sp>
          <p:nvSpPr>
            <p:cNvPr id="955" name="Rectangle"/>
            <p:cNvSpPr/>
            <p:nvPr/>
          </p:nvSpPr>
          <p:spPr>
            <a:xfrm>
              <a:off x="214311" y="2875175"/>
              <a:ext cx="7110077" cy="772998"/>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956" name="Check시 Product 의 Information이 바뀌면 email로 Alert가 옮"/>
            <p:cNvSpPr txBox="1"/>
            <p:nvPr/>
          </p:nvSpPr>
          <p:spPr>
            <a:xfrm>
              <a:off x="214311" y="2945482"/>
              <a:ext cx="7110077" cy="6465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lang="en-US" sz="1801" dirty="0"/>
                <a:t>When PRODUCT INFORMATION CHANGES, you will receive a </a:t>
              </a:r>
            </a:p>
            <a:p>
              <a:r>
                <a:rPr lang="en-US" sz="1801" dirty="0"/>
                <a:t>e-mail.</a:t>
              </a:r>
              <a:endParaRPr sz="1801" dirty="0"/>
            </a:p>
          </p:txBody>
        </p:sp>
      </p:gr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3792AA5-CE19-37CE-D5E0-50B6EC911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61"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57</a:t>
            </a:fld>
            <a:endParaRPr dirty="0"/>
          </a:p>
        </p:txBody>
      </p:sp>
      <p:grpSp>
        <p:nvGrpSpPr>
          <p:cNvPr id="964" name="직사각형 6"/>
          <p:cNvGrpSpPr/>
          <p:nvPr/>
        </p:nvGrpSpPr>
        <p:grpSpPr>
          <a:xfrm>
            <a:off x="3576637" y="2218915"/>
            <a:ext cx="5324476" cy="2439221"/>
            <a:chOff x="0" y="0"/>
            <a:chExt cx="5324475" cy="2439220"/>
          </a:xfrm>
        </p:grpSpPr>
        <p:sp>
          <p:nvSpPr>
            <p:cNvPr id="962" name="Rectangle"/>
            <p:cNvSpPr/>
            <p:nvPr/>
          </p:nvSpPr>
          <p:spPr>
            <a:xfrm>
              <a:off x="0" y="0"/>
              <a:ext cx="5324475" cy="2439220"/>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963" name="세부 사항은 ADVANCED를 참고해주세요."/>
            <p:cNvSpPr txBox="1"/>
            <p:nvPr/>
          </p:nvSpPr>
          <p:spPr>
            <a:xfrm>
              <a:off x="0" y="1034880"/>
              <a:ext cx="5324475"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t>ADVANCED FMS Manual.</a:t>
              </a:r>
              <a:endParaRPr sz="1801" dirty="0"/>
            </a:p>
          </p:txBody>
        </p:sp>
      </p:grpSp>
      <p:sp>
        <p:nvSpPr>
          <p:cNvPr id="965" name="아래쪽 화살표 7"/>
          <p:cNvSpPr/>
          <p:nvPr/>
        </p:nvSpPr>
        <p:spPr>
          <a:xfrm>
            <a:off x="3838576" y="750381"/>
            <a:ext cx="819150" cy="1461516"/>
          </a:xfrm>
          <a:custGeom>
            <a:avLst/>
            <a:gdLst/>
            <a:ahLst/>
            <a:cxnLst>
              <a:cxn ang="0">
                <a:pos x="wd2" y="hd2"/>
              </a:cxn>
              <a:cxn ang="5400000">
                <a:pos x="wd2" y="hd2"/>
              </a:cxn>
              <a:cxn ang="10800000">
                <a:pos x="wd2" y="hd2"/>
              </a:cxn>
              <a:cxn ang="16200000">
                <a:pos x="wd2" y="hd2"/>
              </a:cxn>
            </a:cxnLst>
            <a:rect l="0" t="0" r="r" b="b"/>
            <a:pathLst>
              <a:path w="21600" h="21600" extrusionOk="0">
                <a:moveTo>
                  <a:pt x="0" y="15547"/>
                </a:moveTo>
                <a:lnTo>
                  <a:pt x="5400" y="15547"/>
                </a:lnTo>
                <a:lnTo>
                  <a:pt x="5400" y="0"/>
                </a:lnTo>
                <a:lnTo>
                  <a:pt x="16200" y="0"/>
                </a:lnTo>
                <a:lnTo>
                  <a:pt x="16200" y="15547"/>
                </a:lnTo>
                <a:lnTo>
                  <a:pt x="21600" y="15547"/>
                </a:lnTo>
                <a:lnTo>
                  <a:pt x="10800" y="21600"/>
                </a:lnTo>
                <a:close/>
              </a:path>
            </a:pathLst>
          </a:custGeom>
          <a:solidFill>
            <a:srgbClr val="BFBFBF"/>
          </a:solidFill>
          <a:ln w="12700">
            <a:solidFill>
              <a:srgbClr val="BFBFBF"/>
            </a:solidFill>
            <a:miter/>
          </a:ln>
        </p:spPr>
        <p:txBody>
          <a:bodyPr lIns="45719" rIns="45719" anchor="ctr"/>
          <a:lstStyle/>
          <a:p>
            <a:pPr algn="ctr">
              <a:defRPr>
                <a:solidFill>
                  <a:srgbClr val="FFFFFF"/>
                </a:solidFill>
              </a:defRPr>
            </a:pPr>
            <a:endParaRPr sz="1801"/>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business card&#10;&#10;Description automatically generated with medium confidence">
            <a:extLst>
              <a:ext uri="{FF2B5EF4-FFF2-40B4-BE49-F238E27FC236}">
                <a16:creationId xmlns:a16="http://schemas.microsoft.com/office/drawing/2014/main" id="{64DCDEB4-DB7F-3D69-06EE-8A0027828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직사각형 5"/>
          <p:cNvSpPr/>
          <p:nvPr/>
        </p:nvSpPr>
        <p:spPr>
          <a:xfrm>
            <a:off x="3248027" y="-746413"/>
            <a:ext cx="6345381" cy="50522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6000" b="1" dirty="0">
                <a:solidFill>
                  <a:srgbClr val="FF0000"/>
                </a:solidFill>
              </a:rPr>
              <a:t>Login Screen</a:t>
            </a:r>
            <a:endParaRPr lang="ko-KR" altLang="en-US" sz="6000" b="1" dirty="0">
              <a:solidFill>
                <a:srgbClr val="FF0000"/>
              </a:solidFill>
            </a:endParaRPr>
          </a:p>
        </p:txBody>
      </p:sp>
      <p:sp>
        <p:nvSpPr>
          <p:cNvPr id="4" name="슬라이드 번호 개체 틀 3"/>
          <p:cNvSpPr>
            <a:spLocks noGrp="1"/>
          </p:cNvSpPr>
          <p:nvPr>
            <p:ph type="sldNum" sz="quarter" idx="2"/>
          </p:nvPr>
        </p:nvSpPr>
        <p:spPr>
          <a:xfrm>
            <a:off x="11091553" y="13119360"/>
            <a:ext cx="262249" cy="276999"/>
          </a:xfrm>
        </p:spPr>
        <p:txBody>
          <a:bodyPr/>
          <a:lstStyle/>
          <a:p>
            <a:fld id="{86CB4B4D-7CA3-9044-876B-883B54F8677D}" type="slidenum">
              <a:rPr lang="en-US" smtClean="0"/>
              <a:t>58</a:t>
            </a:fld>
            <a:endParaRPr lang="en-US"/>
          </a:p>
        </p:txBody>
      </p:sp>
      <p:sp>
        <p:nvSpPr>
          <p:cNvPr id="11" name="RETURN 방법."/>
          <p:cNvSpPr txBox="1"/>
          <p:nvPr/>
        </p:nvSpPr>
        <p:spPr>
          <a:xfrm>
            <a:off x="4291267" y="670849"/>
            <a:ext cx="5207001" cy="769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4400"/>
            </a:pPr>
            <a:r>
              <a:rPr lang="en-US" sz="4400" b="1" dirty="0">
                <a:solidFill>
                  <a:schemeClr val="tx1"/>
                </a:solidFill>
              </a:rPr>
              <a:t>SALES</a:t>
            </a:r>
            <a:r>
              <a:rPr sz="4400" b="1" dirty="0">
                <a:solidFill>
                  <a:schemeClr val="tx1"/>
                </a:solidFill>
              </a:rPr>
              <a:t> </a:t>
            </a:r>
            <a:r>
              <a:rPr lang="en-US" sz="4400" b="1" dirty="0">
                <a:solidFill>
                  <a:schemeClr val="tx1"/>
                </a:solidFill>
              </a:rPr>
              <a:t>GUIDE</a:t>
            </a:r>
            <a:r>
              <a:rPr sz="4400" b="1" dirty="0">
                <a:solidFill>
                  <a:schemeClr val="tx1"/>
                </a:solidFill>
              </a:rPr>
              <a:t>.</a:t>
            </a:r>
          </a:p>
        </p:txBody>
      </p:sp>
      <p:sp>
        <p:nvSpPr>
          <p:cNvPr id="8" name="슬라이드 번호 개체 틀 4"/>
          <p:cNvSpPr txBox="1">
            <a:spLocks/>
          </p:cNvSpPr>
          <p:nvPr/>
        </p:nvSpPr>
        <p:spPr>
          <a:xfrm>
            <a:off x="11091552" y="6400413"/>
            <a:ext cx="262249" cy="276999"/>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lvl9pPr>
          </a:lstStyle>
          <a:p>
            <a:r>
              <a:rPr lang="en-US" dirty="0"/>
              <a:t>57	</a:t>
            </a:r>
          </a:p>
        </p:txBody>
      </p:sp>
    </p:spTree>
    <p:extLst>
      <p:ext uri="{BB962C8B-B14F-4D97-AF65-F5344CB8AC3E}">
        <p14:creationId xmlns:p14="http://schemas.microsoft.com/office/powerpoint/2010/main" val="32243653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6B675417-9DFA-1861-8F3E-C00FC9C54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69"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59</a:t>
            </a:fld>
            <a:endParaRPr/>
          </a:p>
        </p:txBody>
      </p:sp>
      <p:grpSp>
        <p:nvGrpSpPr>
          <p:cNvPr id="972" name="직사각형 5"/>
          <p:cNvGrpSpPr/>
          <p:nvPr/>
        </p:nvGrpSpPr>
        <p:grpSpPr>
          <a:xfrm>
            <a:off x="4886326" y="3527426"/>
            <a:ext cx="4032251" cy="898524"/>
            <a:chOff x="0" y="0"/>
            <a:chExt cx="4032250" cy="898525"/>
          </a:xfrm>
        </p:grpSpPr>
        <p:sp>
          <p:nvSpPr>
            <p:cNvPr id="970" name="Rectangle"/>
            <p:cNvSpPr/>
            <p:nvPr/>
          </p:nvSpPr>
          <p:spPr>
            <a:xfrm>
              <a:off x="0" y="0"/>
              <a:ext cx="4032250" cy="89852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971" name="REGISTER OPEN"/>
            <p:cNvSpPr txBox="1"/>
            <p:nvPr/>
          </p:nvSpPr>
          <p:spPr>
            <a:xfrm>
              <a:off x="0" y="126100"/>
              <a:ext cx="4032250" cy="6463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3600"/>
              </a:lvl1pPr>
            </a:lstStyle>
            <a:p>
              <a:r>
                <a:t>REGISTER OPEN</a:t>
              </a:r>
            </a:p>
          </p:txBody>
        </p:sp>
      </p:grpSp>
      <p:grpSp>
        <p:nvGrpSpPr>
          <p:cNvPr id="975" name="직사각형 1"/>
          <p:cNvGrpSpPr/>
          <p:nvPr/>
        </p:nvGrpSpPr>
        <p:grpSpPr>
          <a:xfrm>
            <a:off x="3462339" y="552452"/>
            <a:ext cx="1166814" cy="4248151"/>
            <a:chOff x="0" y="0"/>
            <a:chExt cx="1166813" cy="4248150"/>
          </a:xfrm>
        </p:grpSpPr>
        <p:sp>
          <p:nvSpPr>
            <p:cNvPr id="973" name="Rectangle"/>
            <p:cNvSpPr/>
            <p:nvPr/>
          </p:nvSpPr>
          <p:spPr>
            <a:xfrm>
              <a:off x="0" y="0"/>
              <a:ext cx="1166813" cy="4248150"/>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6600" b="1">
                  <a:solidFill>
                    <a:srgbClr val="FF0000"/>
                  </a:solidFill>
                </a:defRPr>
              </a:pPr>
              <a:endParaRPr sz="6601"/>
            </a:p>
          </p:txBody>
        </p:sp>
        <p:sp>
          <p:nvSpPr>
            <p:cNvPr id="974" name="1"/>
            <p:cNvSpPr txBox="1"/>
            <p:nvPr/>
          </p:nvSpPr>
          <p:spPr>
            <a:xfrm>
              <a:off x="0" y="1570014"/>
              <a:ext cx="1166813" cy="11081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6600" b="1">
                  <a:solidFill>
                    <a:srgbClr val="FF0000"/>
                  </a:solidFill>
                </a:defRPr>
              </a:lvl1pPr>
            </a:lstStyle>
            <a:p>
              <a:r>
                <a:rPr sz="6601"/>
                <a:t>1</a:t>
              </a:r>
              <a:endParaRPr sz="6601">
                <a:solidFill>
                  <a:srgbClr val="FFFFFF"/>
                </a:solidFill>
              </a:endParaRPr>
            </a:p>
          </p:txBody>
        </p:sp>
      </p:grpSp>
      <p:grpSp>
        <p:nvGrpSpPr>
          <p:cNvPr id="978" name="직사각형 6"/>
          <p:cNvGrpSpPr/>
          <p:nvPr/>
        </p:nvGrpSpPr>
        <p:grpSpPr>
          <a:xfrm>
            <a:off x="4859337" y="4918073"/>
            <a:ext cx="4989515" cy="968380"/>
            <a:chOff x="0" y="-1"/>
            <a:chExt cx="4989513" cy="968379"/>
          </a:xfrm>
        </p:grpSpPr>
        <p:sp>
          <p:nvSpPr>
            <p:cNvPr id="976" name="Rectangle"/>
            <p:cNvSpPr/>
            <p:nvPr/>
          </p:nvSpPr>
          <p:spPr>
            <a:xfrm>
              <a:off x="0" y="-1"/>
              <a:ext cx="4989513" cy="96837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977" name="1번 돈 통(CASH DRAWER) 에 있는 돈을 계산 해줍니다.…"/>
            <p:cNvSpPr txBox="1"/>
            <p:nvPr/>
          </p:nvSpPr>
          <p:spPr>
            <a:xfrm>
              <a:off x="0" y="6881"/>
              <a:ext cx="4989513" cy="9546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0" indent="-342900">
                <a:buSzPct val="100000"/>
                <a:buFont typeface="+mj-lt"/>
                <a:buAutoNum type="alphaLcPeriod"/>
                <a:defRPr sz="1400" b="1"/>
              </a:pPr>
              <a:r>
                <a:rPr lang="en-US" sz="1401" dirty="0"/>
                <a:t>“1” Calculate money in CASH DRAWER.</a:t>
              </a:r>
              <a:endParaRPr sz="1401" dirty="0">
                <a:solidFill>
                  <a:srgbClr val="FFFFFF"/>
                </a:solidFill>
              </a:endParaRPr>
            </a:p>
            <a:p>
              <a:pPr marL="342900" indent="-342900">
                <a:buSzPct val="100000"/>
                <a:buFont typeface="+mj-lt"/>
                <a:buAutoNum type="alphaLcPeriod"/>
                <a:defRPr sz="1400" b="1"/>
              </a:pPr>
              <a:r>
                <a:rPr lang="en-US" sz="1401" dirty="0"/>
                <a:t>“1” 100 cents = $0.01 x 100.</a:t>
              </a:r>
              <a:endParaRPr sz="1401" dirty="0">
                <a:solidFill>
                  <a:srgbClr val="FFFFFF"/>
                </a:solidFill>
              </a:endParaRPr>
            </a:p>
            <a:p>
              <a:pPr marL="342900" indent="-342900">
                <a:buSzPct val="100000"/>
                <a:buFont typeface="+mj-lt"/>
                <a:buAutoNum type="alphaLcPeriod"/>
                <a:defRPr sz="1400" b="1"/>
              </a:pPr>
              <a:r>
                <a:rPr lang="en-US" sz="1401" dirty="0"/>
                <a:t>“2” Total money in CASH DRAWER.</a:t>
              </a:r>
            </a:p>
            <a:p>
              <a:pPr marL="342900" indent="-342900">
                <a:buSzPct val="100000"/>
                <a:buFont typeface="+mj-lt"/>
                <a:buAutoNum type="alphaLcPeriod"/>
                <a:defRPr sz="1400" b="1"/>
              </a:pPr>
              <a:r>
                <a:rPr lang="en-US" sz="1401" dirty="0"/>
                <a:t>Press Save.</a:t>
              </a:r>
              <a:endParaRPr sz="1401" dirty="0"/>
            </a:p>
          </p:txBody>
        </p:sp>
      </p:grpSp>
      <p:grpSp>
        <p:nvGrpSpPr>
          <p:cNvPr id="981" name="직사각형 7"/>
          <p:cNvGrpSpPr/>
          <p:nvPr/>
        </p:nvGrpSpPr>
        <p:grpSpPr>
          <a:xfrm>
            <a:off x="11001377" y="1460214"/>
            <a:ext cx="1076325" cy="584773"/>
            <a:chOff x="0" y="-5365"/>
            <a:chExt cx="1076325" cy="584772"/>
          </a:xfrm>
        </p:grpSpPr>
        <p:sp>
          <p:nvSpPr>
            <p:cNvPr id="979" name="Rectangle"/>
            <p:cNvSpPr/>
            <p:nvPr/>
          </p:nvSpPr>
          <p:spPr>
            <a:xfrm>
              <a:off x="0" y="48895"/>
              <a:ext cx="1076325" cy="476251"/>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3200" b="1">
                  <a:solidFill>
                    <a:srgbClr val="FF0000"/>
                  </a:solidFill>
                </a:defRPr>
              </a:pPr>
              <a:endParaRPr sz="5689"/>
            </a:p>
          </p:txBody>
        </p:sp>
        <p:sp>
          <p:nvSpPr>
            <p:cNvPr id="980" name="2"/>
            <p:cNvSpPr txBox="1"/>
            <p:nvPr/>
          </p:nvSpPr>
          <p:spPr>
            <a:xfrm>
              <a:off x="0" y="-5365"/>
              <a:ext cx="1076325" cy="5847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3200" b="1">
                  <a:solidFill>
                    <a:srgbClr val="FF0000"/>
                  </a:solidFill>
                </a:defRPr>
              </a:lvl1pPr>
            </a:lstStyle>
            <a:p>
              <a:r>
                <a:t>2</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with a login id&#10;&#10;Description automatically generated with low confidence">
            <a:extLst>
              <a:ext uri="{FF2B5EF4-FFF2-40B4-BE49-F238E27FC236}">
                <a16:creationId xmlns:a16="http://schemas.microsoft.com/office/drawing/2014/main" id="{08FCF348-F878-93A2-6F3C-5ACA1049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 name="직사각형 4"/>
          <p:cNvSpPr/>
          <p:nvPr/>
        </p:nvSpPr>
        <p:spPr>
          <a:xfrm>
            <a:off x="3467100" y="1819277"/>
            <a:ext cx="295276" cy="257175"/>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164" name="꺾인 연결선 6"/>
          <p:cNvSpPr/>
          <p:nvPr/>
        </p:nvSpPr>
        <p:spPr>
          <a:xfrm rot="10800000" flipV="1">
            <a:off x="2047876" y="1933576"/>
            <a:ext cx="1400187" cy="6413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6350">
            <a:solidFill>
              <a:srgbClr val="FF0000"/>
            </a:solidFill>
            <a:miter/>
            <a:tailEnd type="triangle"/>
          </a:ln>
        </p:spPr>
        <p:txBody>
          <a:bodyPr lIns="45719" rIns="45719" anchor="ctr"/>
          <a:lstStyle/>
          <a:p>
            <a:endParaRPr sz="1801"/>
          </a:p>
        </p:txBody>
      </p:sp>
      <p:grpSp>
        <p:nvGrpSpPr>
          <p:cNvPr id="167" name="직사각형 7"/>
          <p:cNvGrpSpPr/>
          <p:nvPr/>
        </p:nvGrpSpPr>
        <p:grpSpPr>
          <a:xfrm>
            <a:off x="302904" y="1993292"/>
            <a:ext cx="1744972" cy="1673100"/>
            <a:chOff x="-9519" y="-165708"/>
            <a:chExt cx="1744973" cy="1200839"/>
          </a:xfrm>
        </p:grpSpPr>
        <p:sp>
          <p:nvSpPr>
            <p:cNvPr id="165" name="Rectangle"/>
            <p:cNvSpPr/>
            <p:nvPr/>
          </p:nvSpPr>
          <p:spPr>
            <a:xfrm>
              <a:off x="0" y="0"/>
              <a:ext cx="1735454" cy="831850"/>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66" name="NAG를 클릭해주세요"/>
            <p:cNvSpPr txBox="1"/>
            <p:nvPr/>
          </p:nvSpPr>
          <p:spPr>
            <a:xfrm>
              <a:off x="-9519" y="-165708"/>
              <a:ext cx="1735454" cy="12008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t>Press on “NAG” on “MANAGER” on top left corner.</a:t>
              </a:r>
            </a:p>
          </p:txBody>
        </p:sp>
      </p:grpSp>
      <p:sp>
        <p:nvSpPr>
          <p:cNvPr id="168" name="슬라이드 번호 개체 틀 2"/>
          <p:cNvSpPr txBox="1">
            <a:spLocks noGrp="1"/>
          </p:cNvSpPr>
          <p:nvPr>
            <p:ph type="sldNum" sz="quarter" idx="2"/>
          </p:nvPr>
        </p:nvSpPr>
        <p:spPr>
          <a:xfrm>
            <a:off x="11176508" y="6400413"/>
            <a:ext cx="177291"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a:t>
            </a:fld>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F9E822D-7B4A-39FE-A60B-261301545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85"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60</a:t>
            </a:fld>
            <a:endParaRPr/>
          </a:p>
        </p:txBody>
      </p:sp>
      <p:grpSp>
        <p:nvGrpSpPr>
          <p:cNvPr id="988" name="직사각형 6"/>
          <p:cNvGrpSpPr/>
          <p:nvPr/>
        </p:nvGrpSpPr>
        <p:grpSpPr>
          <a:xfrm>
            <a:off x="4886326" y="3527424"/>
            <a:ext cx="4032251" cy="898528"/>
            <a:chOff x="0" y="142557"/>
            <a:chExt cx="4032250" cy="898526"/>
          </a:xfrm>
        </p:grpSpPr>
        <p:sp>
          <p:nvSpPr>
            <p:cNvPr id="986" name="Rectangle"/>
            <p:cNvSpPr/>
            <p:nvPr/>
          </p:nvSpPr>
          <p:spPr>
            <a:xfrm>
              <a:off x="0" y="142557"/>
              <a:ext cx="4032250" cy="89852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987" name="REGISTER CLOSE"/>
            <p:cNvSpPr txBox="1"/>
            <p:nvPr/>
          </p:nvSpPr>
          <p:spPr>
            <a:xfrm>
              <a:off x="0" y="268657"/>
              <a:ext cx="4032250" cy="646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3600"/>
              </a:lvl1pPr>
            </a:lstStyle>
            <a:p>
              <a:r>
                <a:t>REGISTER CLOSE</a:t>
              </a:r>
            </a:p>
          </p:txBody>
        </p:sp>
      </p:grpSp>
      <p:grpSp>
        <p:nvGrpSpPr>
          <p:cNvPr id="991" name="직사각형 7"/>
          <p:cNvGrpSpPr/>
          <p:nvPr/>
        </p:nvGrpSpPr>
        <p:grpSpPr>
          <a:xfrm>
            <a:off x="3830804" y="4951258"/>
            <a:ext cx="7046581" cy="1286855"/>
            <a:chOff x="0" y="18230"/>
            <a:chExt cx="7046580" cy="968378"/>
          </a:xfrm>
        </p:grpSpPr>
        <p:sp>
          <p:nvSpPr>
            <p:cNvPr id="989" name="Rectangle"/>
            <p:cNvSpPr/>
            <p:nvPr/>
          </p:nvSpPr>
          <p:spPr>
            <a:xfrm>
              <a:off x="0" y="18230"/>
              <a:ext cx="7046580" cy="96837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990" name="1번 돈 통(CASH DRAWER) 에 있는 돈을 계산 해줍니다.…"/>
            <p:cNvSpPr txBox="1"/>
            <p:nvPr/>
          </p:nvSpPr>
          <p:spPr>
            <a:xfrm>
              <a:off x="0" y="62125"/>
              <a:ext cx="7046580" cy="88058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Font typeface="+mj-lt"/>
                <a:buAutoNum type="alphaUcPeriod"/>
                <a:defRPr sz="1400" b="1"/>
              </a:pPr>
              <a:r>
                <a:rPr lang="en-US" sz="1401" dirty="0"/>
                <a:t>“1” Calculate money in CASH DRAWER.</a:t>
              </a:r>
              <a:endParaRPr sz="1401" dirty="0">
                <a:solidFill>
                  <a:srgbClr val="FFFFFF"/>
                </a:solidFill>
              </a:endParaRPr>
            </a:p>
            <a:p>
              <a:pPr marL="342904" indent="-342904" algn="ctr">
                <a:buSzPct val="100000"/>
                <a:buFont typeface="+mj-lt"/>
                <a:buAutoNum type="alphaUcPeriod"/>
                <a:defRPr sz="1400" b="1"/>
              </a:pPr>
              <a:r>
                <a:rPr lang="en-US" sz="1401" dirty="0"/>
                <a:t>“1” 100 cents = $0.01 x 100.</a:t>
              </a:r>
              <a:endParaRPr sz="1401" dirty="0">
                <a:solidFill>
                  <a:srgbClr val="FFFFFF"/>
                </a:solidFill>
              </a:endParaRPr>
            </a:p>
            <a:p>
              <a:pPr marL="342904" indent="-342904" algn="ctr">
                <a:buSzPct val="100000"/>
                <a:buFont typeface="+mj-lt"/>
                <a:buAutoNum type="alphaUcPeriod"/>
                <a:defRPr sz="1400" b="1"/>
              </a:pPr>
              <a:r>
                <a:rPr lang="en-US" sz="1401" dirty="0"/>
                <a:t>“2” Total money in CASH DRAWER.</a:t>
              </a:r>
              <a:endParaRPr sz="1401" dirty="0">
                <a:solidFill>
                  <a:srgbClr val="FFFFFF"/>
                </a:solidFill>
              </a:endParaRPr>
            </a:p>
            <a:p>
              <a:pPr marL="342904" indent="-342904" algn="ctr">
                <a:buSzPct val="100000"/>
                <a:buFont typeface="+mj-lt"/>
                <a:buAutoNum type="alphaUcPeriod"/>
                <a:defRPr sz="1400" b="1"/>
              </a:pPr>
              <a:r>
                <a:rPr lang="en-US" sz="1401" dirty="0"/>
                <a:t>“3” “Difference” Missing or Over money.</a:t>
              </a:r>
            </a:p>
            <a:p>
              <a:pPr marL="342904" indent="-342904" algn="ctr">
                <a:buSzPct val="100000"/>
                <a:buFont typeface="+mj-lt"/>
                <a:buAutoNum type="alphaUcPeriod"/>
                <a:defRPr sz="1400" b="1"/>
              </a:pPr>
              <a:r>
                <a:rPr lang="en-US" altLang="ko-KR" sz="1401" dirty="0"/>
                <a:t>When finished closing, Press Save.</a:t>
              </a:r>
              <a:endParaRPr sz="1401" dirty="0"/>
            </a:p>
          </p:txBody>
        </p:sp>
      </p:grpSp>
      <p:grpSp>
        <p:nvGrpSpPr>
          <p:cNvPr id="994" name="직사각형 8"/>
          <p:cNvGrpSpPr/>
          <p:nvPr/>
        </p:nvGrpSpPr>
        <p:grpSpPr>
          <a:xfrm>
            <a:off x="3455194" y="554039"/>
            <a:ext cx="1166814" cy="4248151"/>
            <a:chOff x="0" y="0"/>
            <a:chExt cx="1166813" cy="4248150"/>
          </a:xfrm>
        </p:grpSpPr>
        <p:sp>
          <p:nvSpPr>
            <p:cNvPr id="992" name="Rectangle"/>
            <p:cNvSpPr/>
            <p:nvPr/>
          </p:nvSpPr>
          <p:spPr>
            <a:xfrm>
              <a:off x="0" y="0"/>
              <a:ext cx="1166813" cy="4248150"/>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6600" b="1">
                  <a:solidFill>
                    <a:srgbClr val="FF0000"/>
                  </a:solidFill>
                </a:defRPr>
              </a:pPr>
              <a:endParaRPr sz="6601"/>
            </a:p>
          </p:txBody>
        </p:sp>
        <p:sp>
          <p:nvSpPr>
            <p:cNvPr id="993" name="1"/>
            <p:cNvSpPr txBox="1"/>
            <p:nvPr/>
          </p:nvSpPr>
          <p:spPr>
            <a:xfrm>
              <a:off x="0" y="1570014"/>
              <a:ext cx="1166813" cy="11081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6600" b="1">
                  <a:solidFill>
                    <a:srgbClr val="FF0000"/>
                  </a:solidFill>
                </a:defRPr>
              </a:lvl1pPr>
            </a:lstStyle>
            <a:p>
              <a:r>
                <a:rPr sz="6601"/>
                <a:t>1</a:t>
              </a:r>
              <a:endParaRPr sz="6601">
                <a:solidFill>
                  <a:srgbClr val="FFFFFF"/>
                </a:solidFill>
              </a:endParaRPr>
            </a:p>
          </p:txBody>
        </p:sp>
      </p:grpSp>
      <p:grpSp>
        <p:nvGrpSpPr>
          <p:cNvPr id="997" name="직사각형 9"/>
          <p:cNvGrpSpPr/>
          <p:nvPr/>
        </p:nvGrpSpPr>
        <p:grpSpPr>
          <a:xfrm>
            <a:off x="10273087" y="1677661"/>
            <a:ext cx="1804617" cy="584773"/>
            <a:chOff x="0" y="-5365"/>
            <a:chExt cx="1804616" cy="584771"/>
          </a:xfrm>
        </p:grpSpPr>
        <p:sp>
          <p:nvSpPr>
            <p:cNvPr id="995" name="Rectangle"/>
            <p:cNvSpPr/>
            <p:nvPr/>
          </p:nvSpPr>
          <p:spPr>
            <a:xfrm>
              <a:off x="0" y="98066"/>
              <a:ext cx="1804616" cy="377908"/>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3200" b="1">
                  <a:solidFill>
                    <a:srgbClr val="FF0000"/>
                  </a:solidFill>
                </a:defRPr>
              </a:pPr>
              <a:endParaRPr sz="5689"/>
            </a:p>
          </p:txBody>
        </p:sp>
        <p:sp>
          <p:nvSpPr>
            <p:cNvPr id="996" name="2"/>
            <p:cNvSpPr txBox="1"/>
            <p:nvPr/>
          </p:nvSpPr>
          <p:spPr>
            <a:xfrm>
              <a:off x="0" y="-5365"/>
              <a:ext cx="1804616" cy="5847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3200" b="1">
                  <a:solidFill>
                    <a:srgbClr val="FF0000"/>
                  </a:solidFill>
                </a:defRPr>
              </a:lvl1pPr>
            </a:lstStyle>
            <a:p>
              <a:r>
                <a:t>2 </a:t>
              </a:r>
            </a:p>
          </p:txBody>
        </p:sp>
      </p:grpSp>
      <p:grpSp>
        <p:nvGrpSpPr>
          <p:cNvPr id="1000" name="직사각형 1"/>
          <p:cNvGrpSpPr/>
          <p:nvPr/>
        </p:nvGrpSpPr>
        <p:grpSpPr>
          <a:xfrm>
            <a:off x="10273087" y="2134682"/>
            <a:ext cx="1804617" cy="461663"/>
            <a:chOff x="0" y="-960"/>
            <a:chExt cx="1804616" cy="461662"/>
          </a:xfrm>
        </p:grpSpPr>
        <p:sp>
          <p:nvSpPr>
            <p:cNvPr id="998" name="Rectangle"/>
            <p:cNvSpPr/>
            <p:nvPr/>
          </p:nvSpPr>
          <p:spPr>
            <a:xfrm>
              <a:off x="0" y="82771"/>
              <a:ext cx="1804616" cy="294199"/>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2400" b="1">
                  <a:solidFill>
                    <a:srgbClr val="FF0000"/>
                  </a:solidFill>
                </a:defRPr>
              </a:pPr>
              <a:endParaRPr sz="2400"/>
            </a:p>
          </p:txBody>
        </p:sp>
        <p:sp>
          <p:nvSpPr>
            <p:cNvPr id="999" name="3"/>
            <p:cNvSpPr txBox="1"/>
            <p:nvPr/>
          </p:nvSpPr>
          <p:spPr>
            <a:xfrm>
              <a:off x="0" y="-960"/>
              <a:ext cx="1804616"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400" b="1">
                  <a:solidFill>
                    <a:srgbClr val="FF0000"/>
                  </a:solidFill>
                </a:defRPr>
              </a:lvl1pPr>
            </a:lstStyle>
            <a:p>
              <a:r>
                <a:t>3</a:t>
              </a:r>
            </a:p>
          </p:txBody>
        </p:sp>
      </p:gr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B9ED0C8F-C317-CDB8-7197-543D4C4A8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57" name="Picture 7" descr="Picture 7"/>
          <p:cNvPicPr>
            <a:picLocks noChangeAspect="1"/>
          </p:cNvPicPr>
          <p:nvPr/>
        </p:nvPicPr>
        <p:blipFill>
          <a:blip r:embed="rId3"/>
          <a:stretch>
            <a:fillRect/>
          </a:stretch>
        </p:blipFill>
        <p:spPr>
          <a:xfrm>
            <a:off x="981402" y="2026364"/>
            <a:ext cx="1763817" cy="923925"/>
          </a:xfrm>
          <a:prstGeom prst="rect">
            <a:avLst/>
          </a:prstGeom>
          <a:ln w="12700">
            <a:miter lim="400000"/>
          </a:ln>
        </p:spPr>
      </p:pic>
      <p:pic>
        <p:nvPicPr>
          <p:cNvPr id="1058" name="Picture 8" descr="Picture 8"/>
          <p:cNvPicPr>
            <a:picLocks noChangeAspect="1"/>
          </p:cNvPicPr>
          <p:nvPr/>
        </p:nvPicPr>
        <p:blipFill>
          <a:blip r:embed="rId4"/>
          <a:stretch>
            <a:fillRect/>
          </a:stretch>
        </p:blipFill>
        <p:spPr>
          <a:xfrm>
            <a:off x="721086" y="3138090"/>
            <a:ext cx="1726112" cy="1590676"/>
          </a:xfrm>
          <a:prstGeom prst="rect">
            <a:avLst/>
          </a:prstGeom>
          <a:ln w="12700">
            <a:miter lim="400000"/>
          </a:ln>
        </p:spPr>
      </p:pic>
      <p:sp>
        <p:nvSpPr>
          <p:cNvPr id="1107" name="꺾인 연결선 4"/>
          <p:cNvSpPr/>
          <p:nvPr/>
        </p:nvSpPr>
        <p:spPr>
          <a:xfrm>
            <a:off x="2744469" y="1388110"/>
            <a:ext cx="2444750" cy="1099820"/>
          </a:xfrm>
          <a:custGeom>
            <a:avLst/>
            <a:gdLst/>
            <a:ahLst/>
            <a:cxnLst>
              <a:cxn ang="0">
                <a:pos x="wd2" y="hd2"/>
              </a:cxn>
              <a:cxn ang="5400000">
                <a:pos x="wd2" y="hd2"/>
              </a:cxn>
              <a:cxn ang="10800000">
                <a:pos x="wd2" y="hd2"/>
              </a:cxn>
              <a:cxn ang="16200000">
                <a:pos x="wd2" y="hd2"/>
              </a:cxn>
            </a:cxnLst>
            <a:rect l="0" t="0" r="r" b="b"/>
            <a:pathLst>
              <a:path w="21600" h="21600" extrusionOk="0">
                <a:moveTo>
                  <a:pt x="21600" y="4988"/>
                </a:moveTo>
                <a:lnTo>
                  <a:pt x="21600" y="0"/>
                </a:lnTo>
                <a:lnTo>
                  <a:pt x="18806" y="0"/>
                </a:lnTo>
                <a:lnTo>
                  <a:pt x="18806" y="21600"/>
                </a:lnTo>
                <a:lnTo>
                  <a:pt x="0" y="21600"/>
                </a:lnTo>
              </a:path>
            </a:pathLst>
          </a:custGeom>
          <a:ln w="19050">
            <a:solidFill>
              <a:srgbClr val="00B0F0"/>
            </a:solidFill>
            <a:miter/>
            <a:tailEnd type="triangle"/>
          </a:ln>
        </p:spPr>
        <p:txBody>
          <a:bodyPr/>
          <a:lstStyle/>
          <a:p>
            <a:endParaRPr sz="1801"/>
          </a:p>
        </p:txBody>
      </p:sp>
      <p:sp>
        <p:nvSpPr>
          <p:cNvPr id="1060" name="직사각형 6"/>
          <p:cNvSpPr/>
          <p:nvPr/>
        </p:nvSpPr>
        <p:spPr>
          <a:xfrm>
            <a:off x="5021301" y="1649016"/>
            <a:ext cx="336414" cy="246859"/>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1061" name="직사각형 8"/>
          <p:cNvSpPr/>
          <p:nvPr/>
        </p:nvSpPr>
        <p:spPr>
          <a:xfrm>
            <a:off x="5349811" y="1649014"/>
            <a:ext cx="303536" cy="246859"/>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1062" name="직사각형 16"/>
          <p:cNvSpPr/>
          <p:nvPr/>
        </p:nvSpPr>
        <p:spPr>
          <a:xfrm>
            <a:off x="5667055" y="1649014"/>
            <a:ext cx="303536" cy="246859"/>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1063" name="직사각형 17"/>
          <p:cNvSpPr/>
          <p:nvPr/>
        </p:nvSpPr>
        <p:spPr>
          <a:xfrm>
            <a:off x="5981857" y="1648616"/>
            <a:ext cx="303536" cy="246859"/>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1108" name="꺾인 연결선 11"/>
          <p:cNvSpPr/>
          <p:nvPr/>
        </p:nvSpPr>
        <p:spPr>
          <a:xfrm>
            <a:off x="2446020" y="1901191"/>
            <a:ext cx="3054350" cy="20320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28575">
            <a:solidFill>
              <a:srgbClr val="92D050"/>
            </a:solidFill>
            <a:miter/>
            <a:tailEnd type="triangle"/>
          </a:ln>
        </p:spPr>
        <p:txBody>
          <a:bodyPr/>
          <a:lstStyle/>
          <a:p>
            <a:endParaRPr sz="1801"/>
          </a:p>
        </p:txBody>
      </p:sp>
      <p:sp>
        <p:nvSpPr>
          <p:cNvPr id="1109" name="꺾인 연결선 13"/>
          <p:cNvSpPr/>
          <p:nvPr/>
        </p:nvSpPr>
        <p:spPr>
          <a:xfrm>
            <a:off x="5817870" y="1901190"/>
            <a:ext cx="976629" cy="10490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9050">
            <a:solidFill>
              <a:srgbClr val="000000"/>
            </a:solidFill>
            <a:miter/>
            <a:tailEnd type="triangle"/>
          </a:ln>
        </p:spPr>
        <p:txBody>
          <a:bodyPr/>
          <a:lstStyle/>
          <a:p>
            <a:endParaRPr sz="1801"/>
          </a:p>
        </p:txBody>
      </p:sp>
      <p:sp>
        <p:nvSpPr>
          <p:cNvPr id="1110" name="꺾인 연결선 18"/>
          <p:cNvSpPr/>
          <p:nvPr/>
        </p:nvSpPr>
        <p:spPr>
          <a:xfrm>
            <a:off x="4608831" y="928372"/>
            <a:ext cx="1905001" cy="713740"/>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17280" y="12760"/>
                </a:lnTo>
                <a:lnTo>
                  <a:pt x="21600" y="12760"/>
                </a:lnTo>
                <a:lnTo>
                  <a:pt x="21600" y="0"/>
                </a:lnTo>
                <a:lnTo>
                  <a:pt x="0" y="0"/>
                </a:lnTo>
              </a:path>
            </a:pathLst>
          </a:custGeom>
          <a:ln w="28575">
            <a:solidFill>
              <a:srgbClr val="000000"/>
            </a:solidFill>
            <a:miter/>
            <a:tailEnd type="triangle"/>
          </a:ln>
        </p:spPr>
        <p:txBody>
          <a:bodyPr/>
          <a:lstStyle/>
          <a:p>
            <a:endParaRPr sz="1801"/>
          </a:p>
        </p:txBody>
      </p:sp>
      <p:grpSp>
        <p:nvGrpSpPr>
          <p:cNvPr id="1069" name="직사각형 20"/>
          <p:cNvGrpSpPr/>
          <p:nvPr/>
        </p:nvGrpSpPr>
        <p:grpSpPr>
          <a:xfrm>
            <a:off x="2422179" y="774801"/>
            <a:ext cx="2181330" cy="307775"/>
            <a:chOff x="0" y="39538"/>
            <a:chExt cx="2181328" cy="307774"/>
          </a:xfrm>
        </p:grpSpPr>
        <p:sp>
          <p:nvSpPr>
            <p:cNvPr id="1067" name="Rectangle"/>
            <p:cNvSpPr/>
            <p:nvPr/>
          </p:nvSpPr>
          <p:spPr>
            <a:xfrm>
              <a:off x="0" y="60073"/>
              <a:ext cx="2181328" cy="2667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1068" name="한제품만VOID"/>
            <p:cNvSpPr txBox="1"/>
            <p:nvPr/>
          </p:nvSpPr>
          <p:spPr>
            <a:xfrm>
              <a:off x="0" y="39538"/>
              <a:ext cx="2181328" cy="3077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400" dirty="0"/>
                <a:t>SINGLE PRODUCT VOID</a:t>
              </a:r>
            </a:p>
          </p:txBody>
        </p:sp>
      </p:grpSp>
      <p:grpSp>
        <p:nvGrpSpPr>
          <p:cNvPr id="1072" name="직사각형 21"/>
          <p:cNvGrpSpPr/>
          <p:nvPr/>
        </p:nvGrpSpPr>
        <p:grpSpPr>
          <a:xfrm>
            <a:off x="2928578" y="1846180"/>
            <a:ext cx="1878702" cy="504431"/>
            <a:chOff x="0" y="9156"/>
            <a:chExt cx="1878701" cy="504428"/>
          </a:xfrm>
        </p:grpSpPr>
        <p:sp>
          <p:nvSpPr>
            <p:cNvPr id="1070" name="Rectangle"/>
            <p:cNvSpPr/>
            <p:nvPr/>
          </p:nvSpPr>
          <p:spPr>
            <a:xfrm>
              <a:off x="0" y="9156"/>
              <a:ext cx="1878701" cy="504428"/>
            </a:xfrm>
            <a:prstGeom prst="rect">
              <a:avLst/>
            </a:prstGeom>
            <a:noFill/>
            <a:ln w="12700" cap="flat">
              <a:solidFill>
                <a:srgbClr val="00B0F0"/>
              </a:solidFill>
              <a:prstDash val="solid"/>
              <a:miter lim="800000"/>
            </a:ln>
            <a:effectLst/>
          </p:spPr>
          <p:txBody>
            <a:bodyPr wrap="square" lIns="45719" tIns="45719" rIns="45719" bIns="45719" numCol="1" anchor="ctr">
              <a:noAutofit/>
            </a:bodyPr>
            <a:lstStyle/>
            <a:p>
              <a:pPr algn="ctr">
                <a:defRPr sz="700"/>
              </a:pPr>
              <a:endParaRPr sz="700"/>
            </a:p>
          </p:txBody>
        </p:sp>
        <p:sp>
          <p:nvSpPr>
            <p:cNvPr id="1071" name="MEMO : 메모를 하시면 제품아래…"/>
            <p:cNvSpPr txBox="1"/>
            <p:nvPr/>
          </p:nvSpPr>
          <p:spPr>
            <a:xfrm>
              <a:off x="0" y="107483"/>
              <a:ext cx="1878701" cy="3077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700"/>
              </a:pPr>
              <a:r>
                <a:rPr sz="700" dirty="0"/>
                <a:t>MEMO : </a:t>
              </a:r>
              <a:r>
                <a:rPr lang="en-US" sz="700" dirty="0"/>
                <a:t>Notes, Information, Details. </a:t>
              </a:r>
            </a:p>
            <a:p>
              <a:pPr algn="ctr">
                <a:defRPr sz="700"/>
              </a:pPr>
              <a:r>
                <a:rPr sz="700" dirty="0"/>
                <a:t>TAX FREE : </a:t>
              </a:r>
              <a:r>
                <a:rPr lang="en-US" sz="700" dirty="0"/>
                <a:t>Selected item will only be taxed.</a:t>
              </a:r>
              <a:endParaRPr sz="700" b="1" dirty="0"/>
            </a:p>
          </p:txBody>
        </p:sp>
      </p:grpSp>
      <p:grpSp>
        <p:nvGrpSpPr>
          <p:cNvPr id="1075" name="직사각형 30"/>
          <p:cNvGrpSpPr/>
          <p:nvPr/>
        </p:nvGrpSpPr>
        <p:grpSpPr>
          <a:xfrm>
            <a:off x="2719402" y="3601707"/>
            <a:ext cx="2709929" cy="215442"/>
            <a:chOff x="0" y="5057"/>
            <a:chExt cx="2709928" cy="215440"/>
          </a:xfrm>
        </p:grpSpPr>
        <p:sp>
          <p:nvSpPr>
            <p:cNvPr id="1073" name="Rectangle"/>
            <p:cNvSpPr/>
            <p:nvPr/>
          </p:nvSpPr>
          <p:spPr>
            <a:xfrm>
              <a:off x="0" y="12963"/>
              <a:ext cx="2709928" cy="199629"/>
            </a:xfrm>
            <a:prstGeom prst="rect">
              <a:avLst/>
            </a:prstGeom>
            <a:noFill/>
            <a:ln w="12700" cap="flat">
              <a:solidFill>
                <a:srgbClr val="92D050"/>
              </a:solidFill>
              <a:prstDash val="solid"/>
              <a:miter lim="800000"/>
            </a:ln>
            <a:effectLst/>
          </p:spPr>
          <p:txBody>
            <a:bodyPr wrap="square" lIns="45719" tIns="45719" rIns="45719" bIns="45719" numCol="1" anchor="ctr">
              <a:noAutofit/>
            </a:bodyPr>
            <a:lstStyle/>
            <a:p>
              <a:pPr algn="ctr">
                <a:defRPr sz="700"/>
              </a:pPr>
              <a:endParaRPr sz="700"/>
            </a:p>
          </p:txBody>
        </p:sp>
        <p:sp>
          <p:nvSpPr>
            <p:cNvPr id="1074" name="해당 제품에 가격을 수정 할 수 있습니다."/>
            <p:cNvSpPr txBox="1"/>
            <p:nvPr/>
          </p:nvSpPr>
          <p:spPr>
            <a:xfrm>
              <a:off x="0" y="5057"/>
              <a:ext cx="2709928" cy="2154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800"/>
              </a:pPr>
              <a:r>
                <a:rPr lang="en-US" sz="800" dirty="0"/>
                <a:t>Modify price for product.</a:t>
              </a:r>
              <a:endParaRPr sz="800" dirty="0"/>
            </a:p>
          </p:txBody>
        </p:sp>
      </p:grpSp>
      <p:grpSp>
        <p:nvGrpSpPr>
          <p:cNvPr id="1080" name="그룹 10"/>
          <p:cNvGrpSpPr/>
          <p:nvPr/>
        </p:nvGrpSpPr>
        <p:grpSpPr>
          <a:xfrm>
            <a:off x="6794504" y="1698287"/>
            <a:ext cx="4165566" cy="2504164"/>
            <a:chOff x="0" y="0"/>
            <a:chExt cx="4165564" cy="2504163"/>
          </a:xfrm>
        </p:grpSpPr>
        <p:pic>
          <p:nvPicPr>
            <p:cNvPr id="1076" name="Picture 5" descr="Picture 5"/>
            <p:cNvPicPr>
              <a:picLocks noChangeAspect="1"/>
            </p:cNvPicPr>
            <p:nvPr/>
          </p:nvPicPr>
          <p:blipFill>
            <a:blip r:embed="rId5"/>
            <a:stretch>
              <a:fillRect/>
            </a:stretch>
          </p:blipFill>
          <p:spPr>
            <a:xfrm>
              <a:off x="0" y="0"/>
              <a:ext cx="4165564" cy="2504163"/>
            </a:xfrm>
            <a:prstGeom prst="rect">
              <a:avLst/>
            </a:prstGeom>
            <a:ln w="12700" cap="flat">
              <a:noFill/>
              <a:miter lim="400000"/>
            </a:ln>
            <a:effectLst/>
          </p:spPr>
        </p:pic>
        <p:grpSp>
          <p:nvGrpSpPr>
            <p:cNvPr id="1079" name="직사각형 23"/>
            <p:cNvGrpSpPr/>
            <p:nvPr/>
          </p:nvGrpSpPr>
          <p:grpSpPr>
            <a:xfrm>
              <a:off x="404713" y="1750254"/>
              <a:ext cx="3356138" cy="292800"/>
              <a:chOff x="-1" y="0"/>
              <a:chExt cx="3356137" cy="292798"/>
            </a:xfrm>
          </p:grpSpPr>
          <p:sp>
            <p:nvSpPr>
              <p:cNvPr id="1077" name="Rectangle"/>
              <p:cNvSpPr/>
              <p:nvPr/>
            </p:nvSpPr>
            <p:spPr>
              <a:xfrm>
                <a:off x="-1" y="0"/>
                <a:ext cx="3356137" cy="29279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000"/>
                </a:pPr>
                <a:endParaRPr sz="1001"/>
              </a:p>
            </p:txBody>
          </p:sp>
          <p:sp>
            <p:nvSpPr>
              <p:cNvPr id="1078" name="한 제품의 DISCOUNT 종류를 불러옵니다."/>
              <p:cNvSpPr txBox="1"/>
              <p:nvPr/>
            </p:nvSpPr>
            <p:spPr>
              <a:xfrm>
                <a:off x="-1" y="23228"/>
                <a:ext cx="3356137" cy="2463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sz="1001" dirty="0"/>
                  <a:t>Select a predefined discount.</a:t>
                </a:r>
                <a:endParaRPr sz="1001" dirty="0"/>
              </a:p>
            </p:txBody>
          </p:sp>
        </p:grpSp>
      </p:grpSp>
      <p:grpSp>
        <p:nvGrpSpPr>
          <p:cNvPr id="1083" name="직사각형 3"/>
          <p:cNvGrpSpPr/>
          <p:nvPr/>
        </p:nvGrpSpPr>
        <p:grpSpPr>
          <a:xfrm>
            <a:off x="1082803" y="76201"/>
            <a:ext cx="2450178" cy="457200"/>
            <a:chOff x="-1" y="0"/>
            <a:chExt cx="2450175" cy="457200"/>
          </a:xfrm>
        </p:grpSpPr>
        <p:sp>
          <p:nvSpPr>
            <p:cNvPr id="1081" name="Rectangle"/>
            <p:cNvSpPr/>
            <p:nvPr/>
          </p:nvSpPr>
          <p:spPr>
            <a:xfrm>
              <a:off x="-1" y="0"/>
              <a:ext cx="2450175" cy="457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600"/>
              </a:pPr>
              <a:endParaRPr sz="1600"/>
            </a:p>
          </p:txBody>
        </p:sp>
        <p:sp>
          <p:nvSpPr>
            <p:cNvPr id="1082" name="세일의 버튼기능"/>
            <p:cNvSpPr txBox="1"/>
            <p:nvPr/>
          </p:nvSpPr>
          <p:spPr>
            <a:xfrm>
              <a:off x="-1" y="59325"/>
              <a:ext cx="2450175" cy="3385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600"/>
              </a:lvl1pPr>
            </a:lstStyle>
            <a:p>
              <a:r>
                <a:rPr lang="en-US" dirty="0"/>
                <a:t>Sales Menu </a:t>
              </a:r>
              <a:r>
                <a:rPr lang="en-US" dirty="0" err="1"/>
                <a:t>Fucntion</a:t>
              </a:r>
              <a:endParaRPr lang="en-US" dirty="0"/>
            </a:p>
          </p:txBody>
        </p:sp>
      </p:grpSp>
      <p:sp>
        <p:nvSpPr>
          <p:cNvPr id="1084" name="직사각형 1"/>
          <p:cNvSpPr/>
          <p:nvPr/>
        </p:nvSpPr>
        <p:spPr>
          <a:xfrm>
            <a:off x="6358638" y="5867401"/>
            <a:ext cx="830699" cy="381001"/>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1111" name="꺾인 연결선 5"/>
          <p:cNvSpPr/>
          <p:nvPr/>
        </p:nvSpPr>
        <p:spPr>
          <a:xfrm>
            <a:off x="5435603" y="5528311"/>
            <a:ext cx="1337310" cy="33274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28575">
            <a:solidFill>
              <a:srgbClr val="7030A0"/>
            </a:solidFill>
            <a:miter/>
            <a:tailEnd type="triangle"/>
          </a:ln>
        </p:spPr>
        <p:txBody>
          <a:bodyPr/>
          <a:lstStyle/>
          <a:p>
            <a:endParaRPr sz="1801"/>
          </a:p>
        </p:txBody>
      </p:sp>
      <p:grpSp>
        <p:nvGrpSpPr>
          <p:cNvPr id="1088" name="직사각형 7"/>
          <p:cNvGrpSpPr/>
          <p:nvPr/>
        </p:nvGrpSpPr>
        <p:grpSpPr>
          <a:xfrm>
            <a:off x="3709294" y="5334001"/>
            <a:ext cx="1720036" cy="390526"/>
            <a:chOff x="0" y="0"/>
            <a:chExt cx="1720033" cy="390525"/>
          </a:xfrm>
        </p:grpSpPr>
        <p:sp>
          <p:nvSpPr>
            <p:cNvPr id="1086" name="Rectangle"/>
            <p:cNvSpPr/>
            <p:nvPr/>
          </p:nvSpPr>
          <p:spPr>
            <a:xfrm>
              <a:off x="0" y="0"/>
              <a:ext cx="1720033" cy="390525"/>
            </a:xfrm>
            <a:prstGeom prst="rect">
              <a:avLst/>
            </a:prstGeom>
            <a:noFill/>
            <a:ln w="12700" cap="flat">
              <a:solidFill>
                <a:srgbClr val="7030A0"/>
              </a:solidFill>
              <a:prstDash val="solid"/>
              <a:miter lim="800000"/>
            </a:ln>
            <a:effectLst/>
          </p:spPr>
          <p:txBody>
            <a:bodyPr wrap="square" lIns="45719" tIns="45719" rIns="45719" bIns="45719" numCol="1" anchor="ctr">
              <a:noAutofit/>
            </a:bodyPr>
            <a:lstStyle/>
            <a:p>
              <a:pPr algn="ctr">
                <a:defRPr sz="900"/>
              </a:pPr>
              <a:endParaRPr sz="900"/>
            </a:p>
          </p:txBody>
        </p:sp>
        <p:sp>
          <p:nvSpPr>
            <p:cNvPr id="1087" name="전체 할인 버튼입니다."/>
            <p:cNvSpPr txBox="1"/>
            <p:nvPr/>
          </p:nvSpPr>
          <p:spPr>
            <a:xfrm>
              <a:off x="0" y="79850"/>
              <a:ext cx="1720033" cy="2308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Total discount.</a:t>
              </a:r>
              <a:endParaRPr sz="900" dirty="0"/>
            </a:p>
          </p:txBody>
        </p:sp>
      </p:grpSp>
      <p:sp>
        <p:nvSpPr>
          <p:cNvPr id="1089" name="직사각형 27"/>
          <p:cNvSpPr/>
          <p:nvPr/>
        </p:nvSpPr>
        <p:spPr>
          <a:xfrm>
            <a:off x="6356563" y="6324603"/>
            <a:ext cx="830699" cy="381001"/>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1112" name="꺾인 연결선 28"/>
          <p:cNvSpPr/>
          <p:nvPr/>
        </p:nvSpPr>
        <p:spPr>
          <a:xfrm>
            <a:off x="5195571" y="4867911"/>
            <a:ext cx="1154430" cy="164719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788" y="21600"/>
                </a:lnTo>
                <a:lnTo>
                  <a:pt x="10788" y="0"/>
                </a:lnTo>
                <a:lnTo>
                  <a:pt x="0" y="0"/>
                </a:lnTo>
              </a:path>
            </a:pathLst>
          </a:custGeom>
          <a:ln w="28575">
            <a:solidFill>
              <a:srgbClr val="000000"/>
            </a:solidFill>
            <a:miter/>
            <a:tailEnd type="triangle"/>
          </a:ln>
        </p:spPr>
        <p:txBody>
          <a:bodyPr/>
          <a:lstStyle/>
          <a:p>
            <a:endParaRPr sz="1801"/>
          </a:p>
        </p:txBody>
      </p:sp>
      <p:grpSp>
        <p:nvGrpSpPr>
          <p:cNvPr id="1093" name="직사각형 24"/>
          <p:cNvGrpSpPr/>
          <p:nvPr/>
        </p:nvGrpSpPr>
        <p:grpSpPr>
          <a:xfrm>
            <a:off x="3368293" y="4752662"/>
            <a:ext cx="1821214" cy="230830"/>
            <a:chOff x="0" y="4159"/>
            <a:chExt cx="1821213" cy="230829"/>
          </a:xfrm>
        </p:grpSpPr>
        <p:sp>
          <p:nvSpPr>
            <p:cNvPr id="1091" name="Rectangle"/>
            <p:cNvSpPr/>
            <p:nvPr/>
          </p:nvSpPr>
          <p:spPr>
            <a:xfrm>
              <a:off x="0" y="5271"/>
              <a:ext cx="1821213" cy="2286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900"/>
              </a:pPr>
              <a:endParaRPr sz="900"/>
            </a:p>
          </p:txBody>
        </p:sp>
        <p:sp>
          <p:nvSpPr>
            <p:cNvPr id="1092" name="전체 VOID 버튼입니다."/>
            <p:cNvSpPr txBox="1"/>
            <p:nvPr/>
          </p:nvSpPr>
          <p:spPr>
            <a:xfrm>
              <a:off x="0" y="4159"/>
              <a:ext cx="1821213" cy="2308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900"/>
              </a:pPr>
              <a:r>
                <a:rPr lang="en-US" sz="900" dirty="0"/>
                <a:t>VOID ALL.</a:t>
              </a:r>
              <a:endParaRPr sz="900" dirty="0"/>
            </a:p>
          </p:txBody>
        </p:sp>
      </p:grpSp>
      <p:sp>
        <p:nvSpPr>
          <p:cNvPr id="1094" name="직사각형 42"/>
          <p:cNvSpPr/>
          <p:nvPr/>
        </p:nvSpPr>
        <p:spPr>
          <a:xfrm>
            <a:off x="7199218" y="5867401"/>
            <a:ext cx="830699" cy="381001"/>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1113" name="꺾인 연결선 39"/>
          <p:cNvSpPr/>
          <p:nvPr/>
        </p:nvSpPr>
        <p:spPr>
          <a:xfrm>
            <a:off x="5402581" y="4314190"/>
            <a:ext cx="2211070" cy="15468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28575">
            <a:solidFill>
              <a:schemeClr val="accent2"/>
            </a:solidFill>
            <a:miter/>
            <a:tailEnd type="triangle"/>
          </a:ln>
        </p:spPr>
        <p:txBody>
          <a:bodyPr/>
          <a:lstStyle/>
          <a:p>
            <a:endParaRPr sz="1801"/>
          </a:p>
        </p:txBody>
      </p:sp>
      <p:grpSp>
        <p:nvGrpSpPr>
          <p:cNvPr id="1098" name="직사각형 41"/>
          <p:cNvGrpSpPr/>
          <p:nvPr/>
        </p:nvGrpSpPr>
        <p:grpSpPr>
          <a:xfrm>
            <a:off x="3168285" y="4082018"/>
            <a:ext cx="2228713" cy="464827"/>
            <a:chOff x="-1" y="-1"/>
            <a:chExt cx="2228712" cy="464826"/>
          </a:xfrm>
        </p:grpSpPr>
        <p:sp>
          <p:nvSpPr>
            <p:cNvPr id="1096" name="Rectangle"/>
            <p:cNvSpPr/>
            <p:nvPr/>
          </p:nvSpPr>
          <p:spPr>
            <a:xfrm>
              <a:off x="-1" y="-1"/>
              <a:ext cx="2228712" cy="464826"/>
            </a:xfrm>
            <a:prstGeom prst="rect">
              <a:avLst/>
            </a:prstGeom>
            <a:noFill/>
            <a:ln w="12700" cap="flat">
              <a:solidFill>
                <a:schemeClr val="accent2"/>
              </a:solidFill>
              <a:prstDash val="solid"/>
              <a:miter lim="800000"/>
            </a:ln>
            <a:effectLst/>
          </p:spPr>
          <p:txBody>
            <a:bodyPr wrap="square" lIns="45719" tIns="45719" rIns="45719" bIns="45719" numCol="1" anchor="ctr">
              <a:noAutofit/>
            </a:bodyPr>
            <a:lstStyle/>
            <a:p>
              <a:pPr algn="ctr">
                <a:defRPr sz="600"/>
              </a:pPr>
              <a:endParaRPr sz="601"/>
            </a:p>
          </p:txBody>
        </p:sp>
        <p:sp>
          <p:nvSpPr>
            <p:cNvPr id="1097" name="손님이 밀린 상황에서 손님이 잠깐 다시 가져올 게 있습니다, 말할 경우 홀드를 한 뒤 다음 손님 결제를 나와드리고 홀드를 다시 풀 수 있습니다"/>
            <p:cNvSpPr txBox="1"/>
            <p:nvPr/>
          </p:nvSpPr>
          <p:spPr>
            <a:xfrm>
              <a:off x="-1" y="78524"/>
              <a:ext cx="2228712" cy="3077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700"/>
              </a:pPr>
              <a:r>
                <a:rPr lang="en-US" sz="700" dirty="0"/>
                <a:t>“HOLD” will save the list of products that has been </a:t>
              </a:r>
              <a:r>
                <a:rPr lang="en-US" sz="700" dirty="0" err="1"/>
                <a:t>inputed</a:t>
              </a:r>
              <a:r>
                <a:rPr lang="en-US" sz="700" dirty="0"/>
                <a:t>.</a:t>
              </a:r>
              <a:endParaRPr sz="700" dirty="0"/>
            </a:p>
          </p:txBody>
        </p:sp>
      </p:grpSp>
      <p:pic>
        <p:nvPicPr>
          <p:cNvPr id="1099" name="Picture 2" descr="Picture 2"/>
          <p:cNvPicPr>
            <a:picLocks noChangeAspect="1"/>
          </p:cNvPicPr>
          <p:nvPr/>
        </p:nvPicPr>
        <p:blipFill>
          <a:blip r:embed="rId6"/>
          <a:stretch>
            <a:fillRect/>
          </a:stretch>
        </p:blipFill>
        <p:spPr>
          <a:xfrm>
            <a:off x="5663561" y="4049315"/>
            <a:ext cx="523179" cy="231776"/>
          </a:xfrm>
          <a:prstGeom prst="rect">
            <a:avLst/>
          </a:prstGeom>
          <a:ln w="12700">
            <a:miter lim="400000"/>
          </a:ln>
        </p:spPr>
      </p:pic>
      <p:grpSp>
        <p:nvGrpSpPr>
          <p:cNvPr id="1104" name="그룹 31"/>
          <p:cNvGrpSpPr/>
          <p:nvPr/>
        </p:nvGrpSpPr>
        <p:grpSpPr>
          <a:xfrm>
            <a:off x="760317" y="5267444"/>
            <a:ext cx="2286958" cy="1051879"/>
            <a:chOff x="0" y="0"/>
            <a:chExt cx="2286957" cy="1051877"/>
          </a:xfrm>
        </p:grpSpPr>
        <p:pic>
          <p:nvPicPr>
            <p:cNvPr id="1100" name="Picture 5" descr="Picture 5"/>
            <p:cNvPicPr>
              <a:picLocks noChangeAspect="1"/>
            </p:cNvPicPr>
            <p:nvPr/>
          </p:nvPicPr>
          <p:blipFill>
            <a:blip r:embed="rId7"/>
            <a:stretch>
              <a:fillRect/>
            </a:stretch>
          </p:blipFill>
          <p:spPr>
            <a:xfrm>
              <a:off x="0" y="0"/>
              <a:ext cx="2286957" cy="1051877"/>
            </a:xfrm>
            <a:prstGeom prst="rect">
              <a:avLst/>
            </a:prstGeom>
            <a:ln w="12700" cap="flat">
              <a:noFill/>
              <a:miter lim="400000"/>
            </a:ln>
            <a:effectLst/>
          </p:spPr>
        </p:pic>
        <p:grpSp>
          <p:nvGrpSpPr>
            <p:cNvPr id="1103" name="직사각형 33"/>
            <p:cNvGrpSpPr/>
            <p:nvPr/>
          </p:nvGrpSpPr>
          <p:grpSpPr>
            <a:xfrm>
              <a:off x="171674" y="682299"/>
              <a:ext cx="1946251" cy="357973"/>
              <a:chOff x="-50335" y="-1"/>
              <a:chExt cx="1946249" cy="357972"/>
            </a:xfrm>
          </p:grpSpPr>
          <p:sp>
            <p:nvSpPr>
              <p:cNvPr id="1101" name="Rectangle"/>
              <p:cNvSpPr/>
              <p:nvPr/>
            </p:nvSpPr>
            <p:spPr>
              <a:xfrm>
                <a:off x="0" y="-1"/>
                <a:ext cx="1842568" cy="357972"/>
              </a:xfrm>
              <a:prstGeom prst="rect">
                <a:avLst/>
              </a:prstGeom>
              <a:noFill/>
              <a:ln w="12700" cap="flat">
                <a:solidFill>
                  <a:srgbClr val="7030A0"/>
                </a:solidFill>
                <a:prstDash val="solid"/>
                <a:miter lim="800000"/>
              </a:ln>
              <a:effectLst/>
            </p:spPr>
            <p:txBody>
              <a:bodyPr wrap="square" lIns="45719" tIns="45719" rIns="45719" bIns="45719" numCol="1" anchor="ctr">
                <a:noAutofit/>
              </a:bodyPr>
              <a:lstStyle/>
              <a:p>
                <a:pPr algn="ctr">
                  <a:defRPr sz="1000"/>
                </a:pPr>
                <a:endParaRPr sz="1001"/>
              </a:p>
            </p:txBody>
          </p:sp>
          <p:sp>
            <p:nvSpPr>
              <p:cNvPr id="1102" name="DISCOUNT 종류를 불러옵니다."/>
              <p:cNvSpPr txBox="1"/>
              <p:nvPr/>
            </p:nvSpPr>
            <p:spPr>
              <a:xfrm>
                <a:off x="-50335" y="55811"/>
                <a:ext cx="1946249" cy="2463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sz="1001" dirty="0"/>
                  <a:t>Discount Type Menu.</a:t>
                </a:r>
                <a:endParaRPr sz="1001" dirty="0"/>
              </a:p>
            </p:txBody>
          </p:sp>
        </p:grpSp>
      </p:grpSp>
      <p:sp>
        <p:nvSpPr>
          <p:cNvPr id="1114" name="직선 화살표 연결선 14"/>
          <p:cNvSpPr/>
          <p:nvPr/>
        </p:nvSpPr>
        <p:spPr>
          <a:xfrm>
            <a:off x="3047110" y="5615109"/>
            <a:ext cx="655836" cy="649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8575">
            <a:solidFill>
              <a:srgbClr val="7030A0"/>
            </a:solidFill>
            <a:miter/>
            <a:tailEnd type="triangle"/>
          </a:ln>
        </p:spPr>
        <p:txBody>
          <a:bodyPr/>
          <a:lstStyle/>
          <a:p>
            <a:endParaRPr sz="1801"/>
          </a:p>
        </p:txBody>
      </p:sp>
      <p:sp>
        <p:nvSpPr>
          <p:cNvPr id="1106" name="슬라이드 번호 개체 틀 9"/>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61</a:t>
            </a:fld>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7F4CF769-A01F-D905-A2E3-44B74C93A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20" name="직사각형 1"/>
          <p:cNvGrpSpPr/>
          <p:nvPr/>
        </p:nvGrpSpPr>
        <p:grpSpPr>
          <a:xfrm>
            <a:off x="1600200" y="76202"/>
            <a:ext cx="2514601" cy="381003"/>
            <a:chOff x="0" y="2923"/>
            <a:chExt cx="2514600" cy="381001"/>
          </a:xfrm>
        </p:grpSpPr>
        <p:sp>
          <p:nvSpPr>
            <p:cNvPr id="1118" name="Rectangle"/>
            <p:cNvSpPr/>
            <p:nvPr/>
          </p:nvSpPr>
          <p:spPr>
            <a:xfrm>
              <a:off x="0" y="2923"/>
              <a:ext cx="2514600"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1119" name="판매화면 버튼 용도"/>
            <p:cNvSpPr txBox="1"/>
            <p:nvPr/>
          </p:nvSpPr>
          <p:spPr>
            <a:xfrm>
              <a:off x="0" y="8695"/>
              <a:ext cx="2514600"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lstStyle>
            <a:p>
              <a:r>
                <a:rPr lang="en-US" sz="1801" dirty="0"/>
                <a:t>Sales Screen.</a:t>
              </a:r>
            </a:p>
          </p:txBody>
        </p:sp>
      </p:grpSp>
      <p:sp>
        <p:nvSpPr>
          <p:cNvPr id="1171" name="꺾인 연결선 3"/>
          <p:cNvSpPr/>
          <p:nvPr/>
        </p:nvSpPr>
        <p:spPr>
          <a:xfrm>
            <a:off x="3180080" y="1916432"/>
            <a:ext cx="4808220" cy="429641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1277"/>
                </a:lnTo>
              </a:path>
            </a:pathLst>
          </a:custGeom>
          <a:ln w="19050">
            <a:solidFill>
              <a:srgbClr val="000000"/>
            </a:solidFill>
            <a:miter/>
            <a:tailEnd type="triangle"/>
          </a:ln>
        </p:spPr>
        <p:txBody>
          <a:bodyPr/>
          <a:lstStyle/>
          <a:p>
            <a:endParaRPr sz="1801"/>
          </a:p>
        </p:txBody>
      </p:sp>
      <p:sp>
        <p:nvSpPr>
          <p:cNvPr id="1122" name="직사각형 4"/>
          <p:cNvSpPr/>
          <p:nvPr/>
        </p:nvSpPr>
        <p:spPr>
          <a:xfrm>
            <a:off x="7581900" y="6219825"/>
            <a:ext cx="815339" cy="440057"/>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grpSp>
        <p:nvGrpSpPr>
          <p:cNvPr id="1169" name="그룹 29"/>
          <p:cNvGrpSpPr/>
          <p:nvPr/>
        </p:nvGrpSpPr>
        <p:grpSpPr>
          <a:xfrm>
            <a:off x="761469" y="2170701"/>
            <a:ext cx="4831725" cy="3354800"/>
            <a:chOff x="-6963" y="0"/>
            <a:chExt cx="4831724" cy="3354798"/>
          </a:xfrm>
        </p:grpSpPr>
        <p:grpSp>
          <p:nvGrpSpPr>
            <p:cNvPr id="1165" name="그룹 51"/>
            <p:cNvGrpSpPr/>
            <p:nvPr/>
          </p:nvGrpSpPr>
          <p:grpSpPr>
            <a:xfrm>
              <a:off x="-6963" y="0"/>
              <a:ext cx="4831724" cy="2859498"/>
              <a:chOff x="-6963" y="0"/>
              <a:chExt cx="4831723" cy="2859497"/>
            </a:xfrm>
          </p:grpSpPr>
          <p:pic>
            <p:nvPicPr>
              <p:cNvPr id="1123" name="Picture 3" descr="Picture 3"/>
              <p:cNvPicPr>
                <a:picLocks noChangeAspect="1"/>
              </p:cNvPicPr>
              <p:nvPr/>
            </p:nvPicPr>
            <p:blipFill>
              <a:blip r:embed="rId3"/>
              <a:stretch>
                <a:fillRect/>
              </a:stretch>
            </p:blipFill>
            <p:spPr>
              <a:xfrm>
                <a:off x="20556" y="0"/>
                <a:ext cx="4804204" cy="2859497"/>
              </a:xfrm>
              <a:prstGeom prst="rect">
                <a:avLst/>
              </a:prstGeom>
              <a:ln w="12700" cap="flat">
                <a:noFill/>
                <a:miter lim="400000"/>
              </a:ln>
              <a:effectLst/>
            </p:spPr>
          </p:pic>
          <p:sp>
            <p:nvSpPr>
              <p:cNvPr id="1124" name="직사각형 6"/>
              <p:cNvSpPr txBox="1"/>
              <p:nvPr/>
            </p:nvSpPr>
            <p:spPr>
              <a:xfrm>
                <a:off x="2666" y="459194"/>
                <a:ext cx="384604"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400"/>
                </a:lvl1pPr>
              </a:lstStyle>
              <a:p>
                <a:r>
                  <a:rPr sz="1401"/>
                  <a:t>①</a:t>
                </a:r>
              </a:p>
            </p:txBody>
          </p:sp>
          <p:sp>
            <p:nvSpPr>
              <p:cNvPr id="1125" name="직사각형 14"/>
              <p:cNvSpPr txBox="1"/>
              <p:nvPr/>
            </p:nvSpPr>
            <p:spPr>
              <a:xfrm>
                <a:off x="632668" y="459194"/>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②</a:t>
                </a:r>
              </a:p>
            </p:txBody>
          </p:sp>
          <p:sp>
            <p:nvSpPr>
              <p:cNvPr id="1126" name="직사각형 15"/>
              <p:cNvSpPr txBox="1"/>
              <p:nvPr/>
            </p:nvSpPr>
            <p:spPr>
              <a:xfrm>
                <a:off x="1279947" y="459194"/>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③</a:t>
                </a:r>
              </a:p>
            </p:txBody>
          </p:sp>
          <p:sp>
            <p:nvSpPr>
              <p:cNvPr id="1127" name="직사각형 16"/>
              <p:cNvSpPr txBox="1"/>
              <p:nvPr/>
            </p:nvSpPr>
            <p:spPr>
              <a:xfrm>
                <a:off x="1911270" y="459192"/>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④</a:t>
                </a:r>
              </a:p>
            </p:txBody>
          </p:sp>
          <p:sp>
            <p:nvSpPr>
              <p:cNvPr id="1128" name="직사각형 17"/>
              <p:cNvSpPr txBox="1"/>
              <p:nvPr/>
            </p:nvSpPr>
            <p:spPr>
              <a:xfrm>
                <a:off x="2537668" y="485925"/>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⑤</a:t>
                </a:r>
              </a:p>
            </p:txBody>
          </p:sp>
          <p:sp>
            <p:nvSpPr>
              <p:cNvPr id="1129" name="직사각형 19"/>
              <p:cNvSpPr txBox="1"/>
              <p:nvPr/>
            </p:nvSpPr>
            <p:spPr>
              <a:xfrm>
                <a:off x="3185367" y="496933"/>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⑥</a:t>
                </a:r>
              </a:p>
            </p:txBody>
          </p:sp>
          <p:sp>
            <p:nvSpPr>
              <p:cNvPr id="1130" name="직사각형 20"/>
              <p:cNvSpPr txBox="1"/>
              <p:nvPr/>
            </p:nvSpPr>
            <p:spPr>
              <a:xfrm>
                <a:off x="3833066" y="485925"/>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⑦</a:t>
                </a:r>
              </a:p>
            </p:txBody>
          </p:sp>
          <p:sp>
            <p:nvSpPr>
              <p:cNvPr id="1131" name="직사각형 21"/>
              <p:cNvSpPr txBox="1"/>
              <p:nvPr/>
            </p:nvSpPr>
            <p:spPr>
              <a:xfrm>
                <a:off x="23068" y="992548"/>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⑧</a:t>
                </a:r>
              </a:p>
            </p:txBody>
          </p:sp>
          <p:sp>
            <p:nvSpPr>
              <p:cNvPr id="1132" name="직사각형 22"/>
              <p:cNvSpPr txBox="1"/>
              <p:nvPr/>
            </p:nvSpPr>
            <p:spPr>
              <a:xfrm>
                <a:off x="632668" y="1058841"/>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⑨</a:t>
                </a:r>
              </a:p>
            </p:txBody>
          </p:sp>
          <p:sp>
            <p:nvSpPr>
              <p:cNvPr id="1133" name="직사각형 23"/>
              <p:cNvSpPr txBox="1"/>
              <p:nvPr/>
            </p:nvSpPr>
            <p:spPr>
              <a:xfrm>
                <a:off x="1279947" y="998200"/>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⑩</a:t>
                </a:r>
              </a:p>
            </p:txBody>
          </p:sp>
          <p:sp>
            <p:nvSpPr>
              <p:cNvPr id="1134" name="직사각형 24"/>
              <p:cNvSpPr txBox="1"/>
              <p:nvPr/>
            </p:nvSpPr>
            <p:spPr>
              <a:xfrm>
                <a:off x="1911270" y="1000955"/>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⑪</a:t>
                </a:r>
              </a:p>
            </p:txBody>
          </p:sp>
          <p:sp>
            <p:nvSpPr>
              <p:cNvPr id="1135" name="직사각형 25"/>
              <p:cNvSpPr txBox="1"/>
              <p:nvPr/>
            </p:nvSpPr>
            <p:spPr>
              <a:xfrm>
                <a:off x="2537668" y="1080546"/>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⑫</a:t>
                </a:r>
              </a:p>
            </p:txBody>
          </p:sp>
          <p:sp>
            <p:nvSpPr>
              <p:cNvPr id="1136" name="직사각형 26"/>
              <p:cNvSpPr txBox="1"/>
              <p:nvPr/>
            </p:nvSpPr>
            <p:spPr>
              <a:xfrm>
                <a:off x="3185367" y="1086328"/>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⑬</a:t>
                </a:r>
              </a:p>
            </p:txBody>
          </p:sp>
          <p:sp>
            <p:nvSpPr>
              <p:cNvPr id="1137" name="직사각형 27"/>
              <p:cNvSpPr txBox="1"/>
              <p:nvPr/>
            </p:nvSpPr>
            <p:spPr>
              <a:xfrm>
                <a:off x="3833066" y="1121970"/>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defRPr sz="1400"/>
                </a:lvl1pPr>
              </a:lstStyle>
              <a:p>
                <a:r>
                  <a:rPr sz="1401"/>
                  <a:t>⑭</a:t>
                </a:r>
              </a:p>
            </p:txBody>
          </p:sp>
          <p:sp>
            <p:nvSpPr>
              <p:cNvPr id="1138" name="직사각형 28"/>
              <p:cNvSpPr txBox="1"/>
              <p:nvPr/>
            </p:nvSpPr>
            <p:spPr>
              <a:xfrm>
                <a:off x="-6963" y="1827818"/>
                <a:ext cx="271867" cy="30790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400"/>
                </a:lvl1pPr>
              </a:lstStyle>
              <a:p>
                <a:r>
                  <a:rPr sz="1401"/>
                  <a:t>⑮</a:t>
                </a:r>
              </a:p>
            </p:txBody>
          </p:sp>
          <p:sp>
            <p:nvSpPr>
              <p:cNvPr id="1139" name="TextBox 34"/>
              <p:cNvSpPr txBox="1"/>
              <p:nvPr/>
            </p:nvSpPr>
            <p:spPr>
              <a:xfrm>
                <a:off x="674602" y="1889374"/>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16</a:t>
                </a:r>
              </a:p>
            </p:txBody>
          </p:sp>
          <p:sp>
            <p:nvSpPr>
              <p:cNvPr id="1140" name="TextBox 37"/>
              <p:cNvSpPr txBox="1"/>
              <p:nvPr/>
            </p:nvSpPr>
            <p:spPr>
              <a:xfrm>
                <a:off x="1364237" y="1887761"/>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dirty="0"/>
                  <a:t>17</a:t>
                </a:r>
              </a:p>
            </p:txBody>
          </p:sp>
          <p:sp>
            <p:nvSpPr>
              <p:cNvPr id="1141" name="TextBox 39"/>
              <p:cNvSpPr txBox="1"/>
              <p:nvPr/>
            </p:nvSpPr>
            <p:spPr>
              <a:xfrm>
                <a:off x="2030987" y="1897763"/>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dirty="0"/>
                  <a:t>18</a:t>
                </a:r>
              </a:p>
            </p:txBody>
          </p:sp>
          <p:sp>
            <p:nvSpPr>
              <p:cNvPr id="1142" name="TextBox 40"/>
              <p:cNvSpPr txBox="1"/>
              <p:nvPr/>
            </p:nvSpPr>
            <p:spPr>
              <a:xfrm>
                <a:off x="2697737" y="1839185"/>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19</a:t>
                </a:r>
              </a:p>
            </p:txBody>
          </p:sp>
          <p:sp>
            <p:nvSpPr>
              <p:cNvPr id="1143" name="TextBox 41"/>
              <p:cNvSpPr txBox="1"/>
              <p:nvPr/>
            </p:nvSpPr>
            <p:spPr>
              <a:xfrm>
                <a:off x="3359724" y="1834423"/>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20</a:t>
                </a:r>
              </a:p>
            </p:txBody>
          </p:sp>
          <p:sp>
            <p:nvSpPr>
              <p:cNvPr id="1144" name="TextBox 42"/>
              <p:cNvSpPr txBox="1"/>
              <p:nvPr/>
            </p:nvSpPr>
            <p:spPr>
              <a:xfrm>
                <a:off x="3949946" y="1826033"/>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21</a:t>
                </a:r>
              </a:p>
            </p:txBody>
          </p:sp>
          <p:sp>
            <p:nvSpPr>
              <p:cNvPr id="1145" name="TextBox 43"/>
              <p:cNvSpPr txBox="1"/>
              <p:nvPr/>
            </p:nvSpPr>
            <p:spPr>
              <a:xfrm>
                <a:off x="437603" y="2364196"/>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22</a:t>
                </a:r>
              </a:p>
            </p:txBody>
          </p:sp>
          <p:sp>
            <p:nvSpPr>
              <p:cNvPr id="1146" name="TextBox 45"/>
              <p:cNvSpPr txBox="1"/>
              <p:nvPr/>
            </p:nvSpPr>
            <p:spPr>
              <a:xfrm>
                <a:off x="1126116" y="2345146"/>
                <a:ext cx="304802"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23</a:t>
                </a:r>
              </a:p>
            </p:txBody>
          </p:sp>
          <p:sp>
            <p:nvSpPr>
              <p:cNvPr id="1147" name="TextBox 46"/>
              <p:cNvSpPr txBox="1"/>
              <p:nvPr/>
            </p:nvSpPr>
            <p:spPr>
              <a:xfrm>
                <a:off x="1735154" y="2424264"/>
                <a:ext cx="30265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24</a:t>
                </a:r>
              </a:p>
            </p:txBody>
          </p:sp>
          <p:sp>
            <p:nvSpPr>
              <p:cNvPr id="1148" name="TextBox 47"/>
              <p:cNvSpPr txBox="1"/>
              <p:nvPr/>
            </p:nvSpPr>
            <p:spPr>
              <a:xfrm>
                <a:off x="2404517" y="2366577"/>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25</a:t>
                </a:r>
              </a:p>
            </p:txBody>
          </p:sp>
          <p:sp>
            <p:nvSpPr>
              <p:cNvPr id="1149" name="TextBox 48"/>
              <p:cNvSpPr txBox="1"/>
              <p:nvPr/>
            </p:nvSpPr>
            <p:spPr>
              <a:xfrm>
                <a:off x="3030784" y="2415274"/>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26</a:t>
                </a:r>
              </a:p>
            </p:txBody>
          </p:sp>
          <p:sp>
            <p:nvSpPr>
              <p:cNvPr id="1150" name="TextBox 49"/>
              <p:cNvSpPr txBox="1"/>
              <p:nvPr/>
            </p:nvSpPr>
            <p:spPr>
              <a:xfrm>
                <a:off x="3645144" y="2359434"/>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a:t>27</a:t>
                </a:r>
              </a:p>
            </p:txBody>
          </p:sp>
          <p:sp>
            <p:nvSpPr>
              <p:cNvPr id="1151" name="TextBox 50"/>
              <p:cNvSpPr txBox="1"/>
              <p:nvPr/>
            </p:nvSpPr>
            <p:spPr>
              <a:xfrm>
                <a:off x="4378899" y="2420751"/>
                <a:ext cx="381001" cy="1847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600"/>
                </a:lvl1pPr>
              </a:lstStyle>
              <a:p>
                <a:r>
                  <a:rPr sz="601" dirty="0"/>
                  <a:t>28</a:t>
                </a:r>
              </a:p>
            </p:txBody>
          </p:sp>
          <p:sp>
            <p:nvSpPr>
              <p:cNvPr id="1152" name="타원 38"/>
              <p:cNvSpPr/>
              <p:nvPr/>
            </p:nvSpPr>
            <p:spPr>
              <a:xfrm>
                <a:off x="699117" y="1903165"/>
                <a:ext cx="122701"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53" name="타원 52"/>
              <p:cNvSpPr/>
              <p:nvPr/>
            </p:nvSpPr>
            <p:spPr>
              <a:xfrm>
                <a:off x="1389684" y="1902273"/>
                <a:ext cx="122701"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54" name="타원 53"/>
              <p:cNvSpPr/>
              <p:nvPr/>
            </p:nvSpPr>
            <p:spPr>
              <a:xfrm>
                <a:off x="2060472" y="1911252"/>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55" name="타원 54"/>
              <p:cNvSpPr/>
              <p:nvPr/>
            </p:nvSpPr>
            <p:spPr>
              <a:xfrm>
                <a:off x="2723603" y="1842286"/>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56" name="타원 55"/>
              <p:cNvSpPr/>
              <p:nvPr/>
            </p:nvSpPr>
            <p:spPr>
              <a:xfrm>
                <a:off x="3379701" y="1842286"/>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57" name="타원 56"/>
              <p:cNvSpPr/>
              <p:nvPr/>
            </p:nvSpPr>
            <p:spPr>
              <a:xfrm>
                <a:off x="3968669" y="1842286"/>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58" name="타원 57"/>
              <p:cNvSpPr/>
              <p:nvPr/>
            </p:nvSpPr>
            <p:spPr>
              <a:xfrm>
                <a:off x="4400003" y="2440396"/>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59" name="타원 58"/>
              <p:cNvSpPr/>
              <p:nvPr/>
            </p:nvSpPr>
            <p:spPr>
              <a:xfrm>
                <a:off x="3663869" y="2375686"/>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60" name="타원 59"/>
              <p:cNvSpPr/>
              <p:nvPr/>
            </p:nvSpPr>
            <p:spPr>
              <a:xfrm>
                <a:off x="3054269" y="2440396"/>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61" name="타원 61"/>
              <p:cNvSpPr/>
              <p:nvPr/>
            </p:nvSpPr>
            <p:spPr>
              <a:xfrm>
                <a:off x="2425621" y="2382829"/>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62" name="타원 62"/>
              <p:cNvSpPr/>
              <p:nvPr/>
            </p:nvSpPr>
            <p:spPr>
              <a:xfrm>
                <a:off x="1758869" y="2440396"/>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63" name="타원 63"/>
              <p:cNvSpPr/>
              <p:nvPr/>
            </p:nvSpPr>
            <p:spPr>
              <a:xfrm>
                <a:off x="1149269" y="2364196"/>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64" name="타원 65"/>
              <p:cNvSpPr/>
              <p:nvPr/>
            </p:nvSpPr>
            <p:spPr>
              <a:xfrm>
                <a:off x="460399" y="2388902"/>
                <a:ext cx="122699" cy="140911"/>
              </a:xfrm>
              <a:prstGeom prst="ellipse">
                <a:avLst/>
              </a:prstGeom>
              <a:noFill/>
              <a:ln w="31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grpSp>
        <p:grpSp>
          <p:nvGrpSpPr>
            <p:cNvPr id="1168" name="직사각형 2"/>
            <p:cNvGrpSpPr/>
            <p:nvPr/>
          </p:nvGrpSpPr>
          <p:grpSpPr>
            <a:xfrm>
              <a:off x="128969" y="2973795"/>
              <a:ext cx="4601703" cy="381003"/>
              <a:chOff x="0" y="2923"/>
              <a:chExt cx="4601701" cy="381001"/>
            </a:xfrm>
          </p:grpSpPr>
          <p:sp>
            <p:nvSpPr>
              <p:cNvPr id="1166"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167" name="다음 장으로 넘어가주세요."/>
              <p:cNvSpPr txBox="1"/>
              <p:nvPr/>
            </p:nvSpPr>
            <p:spPr>
              <a:xfrm>
                <a:off x="0" y="8696"/>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grpSp>
      <p:sp>
        <p:nvSpPr>
          <p:cNvPr id="1170" name="슬라이드 번호 개체 틀 7"/>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62</a:t>
            </a:fld>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6" name="직사각형 4"/>
          <p:cNvGrpSpPr/>
          <p:nvPr/>
        </p:nvGrpSpPr>
        <p:grpSpPr>
          <a:xfrm>
            <a:off x="622302" y="1600199"/>
            <a:ext cx="10731500" cy="4800603"/>
            <a:chOff x="0" y="20320"/>
            <a:chExt cx="10731500" cy="4800601"/>
          </a:xfrm>
        </p:grpSpPr>
        <p:sp>
          <p:nvSpPr>
            <p:cNvPr id="1174" name="Rectangle"/>
            <p:cNvSpPr/>
            <p:nvPr/>
          </p:nvSpPr>
          <p:spPr>
            <a:xfrm>
              <a:off x="0" y="20320"/>
              <a:ext cx="10731500" cy="48006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defRPr>
                  <a:solidFill>
                    <a:srgbClr val="FFFFFF"/>
                  </a:solidFill>
                </a:defRPr>
              </a:pPr>
              <a:endParaRPr sz="1801"/>
            </a:p>
          </p:txBody>
        </p:sp>
        <p:sp>
          <p:nvSpPr>
            <p:cNvPr id="1175" name="1. ADD : 제품을 수동적으로 입력하는 기능.…"/>
            <p:cNvSpPr txBox="1"/>
            <p:nvPr/>
          </p:nvSpPr>
          <p:spPr>
            <a:xfrm>
              <a:off x="0" y="66131"/>
              <a:ext cx="10731500" cy="47089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defRPr sz="1200"/>
              </a:pPr>
              <a:r>
                <a:rPr sz="1200" dirty="0"/>
                <a:t>1. ADD : </a:t>
              </a:r>
              <a:r>
                <a:rPr lang="en-US" sz="1200" dirty="0"/>
                <a:t>Ability to enter the product manually</a:t>
              </a:r>
              <a:r>
                <a:rPr sz="1200" dirty="0"/>
                <a:t>.</a:t>
              </a:r>
              <a:endParaRPr sz="1200" dirty="0">
                <a:solidFill>
                  <a:srgbClr val="FFFFFF"/>
                </a:solidFill>
              </a:endParaRPr>
            </a:p>
            <a:p>
              <a:pPr>
                <a:defRPr sz="1200"/>
              </a:pPr>
              <a:r>
                <a:rPr sz="1200" dirty="0"/>
                <a:t>2. SEARCH : </a:t>
              </a:r>
              <a:r>
                <a:rPr lang="en-US" sz="1200" dirty="0"/>
                <a:t>Search for any products. (Can be searched in various ways)</a:t>
              </a:r>
              <a:endParaRPr sz="1200" dirty="0">
                <a:solidFill>
                  <a:srgbClr val="FFFFFF"/>
                </a:solidFill>
              </a:endParaRPr>
            </a:p>
            <a:p>
              <a:pPr>
                <a:defRPr sz="1200"/>
              </a:pPr>
              <a:r>
                <a:rPr sz="1200" dirty="0"/>
                <a:t>3. SERIAL NUMBER : </a:t>
              </a:r>
              <a:r>
                <a:rPr lang="en-US" sz="1200" dirty="0"/>
                <a:t>Find product by searching the Serial Number. (S/N.)</a:t>
              </a:r>
              <a:endParaRPr sz="1200" dirty="0">
                <a:solidFill>
                  <a:srgbClr val="FFFFFF"/>
                </a:solidFill>
              </a:endParaRPr>
            </a:p>
            <a:p>
              <a:pPr>
                <a:defRPr sz="1200"/>
              </a:pPr>
              <a:r>
                <a:rPr sz="1200" dirty="0"/>
                <a:t>4. BREAK CASE :</a:t>
              </a:r>
              <a:r>
                <a:rPr lang="en-US" sz="1200" dirty="0"/>
                <a:t> Used to match inventory, (Individually)</a:t>
              </a:r>
            </a:p>
            <a:p>
              <a:pPr>
                <a:defRPr sz="1200"/>
              </a:pPr>
              <a:r>
                <a:rPr sz="1200" dirty="0"/>
                <a:t>5. RETURN : </a:t>
              </a:r>
              <a:r>
                <a:rPr lang="en-US" sz="1200" dirty="0"/>
                <a:t>After clicking the “RETURN” button, scan the customer’s barcode that is on the receipt. Then click the products that are to be returned then once again press the “RETURN” button.</a:t>
              </a:r>
              <a:endParaRPr sz="1200" dirty="0">
                <a:solidFill>
                  <a:srgbClr val="FFFFFF"/>
                </a:solidFill>
              </a:endParaRPr>
            </a:p>
            <a:p>
              <a:pPr>
                <a:defRPr sz="1200"/>
              </a:pPr>
              <a:r>
                <a:rPr sz="1200" dirty="0"/>
                <a:t>6. PRINT : </a:t>
              </a:r>
              <a:r>
                <a:rPr lang="en-US" sz="1200" dirty="0"/>
                <a:t>Print the current sale screen.</a:t>
              </a:r>
              <a:endParaRPr sz="1200" dirty="0">
                <a:solidFill>
                  <a:srgbClr val="FFFFFF"/>
                </a:solidFill>
              </a:endParaRPr>
            </a:p>
            <a:p>
              <a:pPr>
                <a:defRPr sz="1200"/>
              </a:pPr>
              <a:r>
                <a:rPr sz="1200" dirty="0"/>
                <a:t>7. TAX FREE : </a:t>
              </a:r>
              <a:r>
                <a:rPr lang="en-US" sz="1200" dirty="0"/>
                <a:t>All products “TAX FREE” buttons.</a:t>
              </a:r>
              <a:endParaRPr sz="1200" dirty="0">
                <a:solidFill>
                  <a:srgbClr val="FFFFFF"/>
                </a:solidFill>
              </a:endParaRPr>
            </a:p>
            <a:p>
              <a:pPr>
                <a:defRPr sz="1200"/>
              </a:pPr>
              <a:r>
                <a:rPr sz="1200" dirty="0"/>
                <a:t>8. BULK : </a:t>
              </a:r>
              <a:r>
                <a:rPr lang="en-US" sz="1200" dirty="0"/>
                <a:t>Write down and create all inventory details and information on EXCEL.</a:t>
              </a:r>
            </a:p>
            <a:p>
              <a:pPr>
                <a:defRPr sz="1200"/>
              </a:pPr>
              <a:r>
                <a:rPr sz="1200" dirty="0"/>
                <a:t>9. HIST</a:t>
              </a:r>
              <a:r>
                <a:rPr lang="en-US" sz="1200" dirty="0"/>
                <a:t>O</a:t>
              </a:r>
              <a:r>
                <a:rPr sz="1200" dirty="0"/>
                <a:t>RY : </a:t>
              </a:r>
              <a:r>
                <a:rPr lang="en-US" sz="1200" dirty="0"/>
                <a:t>You can see the TRANSACTIONS of the desired date.</a:t>
              </a:r>
            </a:p>
            <a:p>
              <a:pPr>
                <a:defRPr sz="1200"/>
              </a:pPr>
              <a:r>
                <a:rPr sz="1200" dirty="0"/>
                <a:t>10. OPEN LIST : </a:t>
              </a:r>
              <a:r>
                <a:rPr lang="en-US" sz="1200" dirty="0"/>
                <a:t>You can see unpaid open tickets.</a:t>
              </a:r>
              <a:endParaRPr sz="1200" dirty="0">
                <a:solidFill>
                  <a:srgbClr val="FFFFFF"/>
                </a:solidFill>
              </a:endParaRPr>
            </a:p>
            <a:p>
              <a:pPr>
                <a:defRPr sz="1200"/>
              </a:pPr>
              <a:r>
                <a:rPr sz="1200" dirty="0"/>
                <a:t>11. HOLD PERMANENTLY : </a:t>
              </a:r>
              <a:r>
                <a:rPr lang="en-US" sz="1200" dirty="0"/>
                <a:t>You can hold a open ticket permanently. It can be recalled from the OPEN LIST.</a:t>
              </a:r>
              <a:endParaRPr sz="1200" dirty="0">
                <a:solidFill>
                  <a:srgbClr val="FFFFFF"/>
                </a:solidFill>
              </a:endParaRPr>
            </a:p>
            <a:p>
              <a:pPr>
                <a:defRPr sz="1200"/>
              </a:pPr>
              <a:r>
                <a:rPr sz="1200" dirty="0"/>
                <a:t>12. FOOD BALANCE : </a:t>
              </a:r>
              <a:r>
                <a:rPr lang="en-US" sz="1200" dirty="0"/>
                <a:t>“Checking”</a:t>
              </a:r>
              <a:r>
                <a:rPr sz="1200" dirty="0"/>
                <a:t>.</a:t>
              </a:r>
              <a:endParaRPr sz="1200" dirty="0">
                <a:solidFill>
                  <a:srgbClr val="FFFFFF"/>
                </a:solidFill>
              </a:endParaRPr>
            </a:p>
            <a:p>
              <a:pPr>
                <a:defRPr sz="1200"/>
              </a:pPr>
              <a:r>
                <a:rPr sz="1200" dirty="0"/>
                <a:t>13. PURCHASE : </a:t>
              </a:r>
              <a:r>
                <a:rPr lang="en-US" sz="1200" dirty="0"/>
                <a:t>A function to load money in GIFT CARD.</a:t>
              </a:r>
              <a:endParaRPr sz="1200" dirty="0">
                <a:solidFill>
                  <a:srgbClr val="FFFFFF"/>
                </a:solidFill>
              </a:endParaRPr>
            </a:p>
            <a:p>
              <a:pPr>
                <a:defRPr sz="1200"/>
              </a:pPr>
              <a:r>
                <a:rPr sz="1200" dirty="0"/>
                <a:t>14. RELOAD : </a:t>
              </a:r>
              <a:r>
                <a:rPr lang="en-US" sz="1200" dirty="0"/>
                <a:t>You can reload GIFT CARD.</a:t>
              </a:r>
              <a:endParaRPr sz="1200" dirty="0">
                <a:solidFill>
                  <a:srgbClr val="FFFFFF"/>
                </a:solidFill>
              </a:endParaRPr>
            </a:p>
            <a:p>
              <a:pPr>
                <a:defRPr sz="1200"/>
              </a:pPr>
              <a:r>
                <a:rPr sz="1200" dirty="0"/>
                <a:t>15. CHECK BALANCE : </a:t>
              </a:r>
              <a:r>
                <a:rPr lang="en-US" sz="1200" dirty="0"/>
                <a:t>You can check the balance on the GIFT CARD.</a:t>
              </a:r>
              <a:endParaRPr sz="1200" dirty="0">
                <a:solidFill>
                  <a:srgbClr val="FFFFFF"/>
                </a:solidFill>
              </a:endParaRPr>
            </a:p>
            <a:p>
              <a:pPr>
                <a:defRPr sz="1200"/>
              </a:pPr>
              <a:r>
                <a:rPr sz="1200" dirty="0"/>
                <a:t>16. STORE BALANCE : STORE BALANCE</a:t>
              </a:r>
              <a:endParaRPr sz="1200" dirty="0">
                <a:solidFill>
                  <a:srgbClr val="FFFFFF"/>
                </a:solidFill>
              </a:endParaRPr>
            </a:p>
            <a:p>
              <a:pPr>
                <a:defRPr sz="1200"/>
              </a:pPr>
              <a:r>
                <a:rPr sz="1200" dirty="0"/>
                <a:t>17. POINT : </a:t>
              </a:r>
              <a:r>
                <a:rPr lang="en-US" sz="1200" dirty="0"/>
                <a:t>Customers can earn points by purchasing products. </a:t>
              </a:r>
              <a:endParaRPr sz="1200" dirty="0">
                <a:solidFill>
                  <a:srgbClr val="FFFFFF"/>
                </a:solidFill>
              </a:endParaRPr>
            </a:p>
            <a:p>
              <a:pPr>
                <a:defRPr sz="1200"/>
              </a:pPr>
              <a:r>
                <a:rPr sz="1200" dirty="0"/>
                <a:t>18. LIST : </a:t>
              </a:r>
              <a:r>
                <a:rPr lang="en-US" sz="1200" dirty="0"/>
                <a:t>Search for specific customers.</a:t>
              </a:r>
              <a:endParaRPr sz="1200" dirty="0">
                <a:solidFill>
                  <a:srgbClr val="FFFFFF"/>
                </a:solidFill>
              </a:endParaRPr>
            </a:p>
            <a:p>
              <a:pPr>
                <a:defRPr sz="1200"/>
              </a:pPr>
              <a:r>
                <a:rPr sz="1200" dirty="0"/>
                <a:t>19. PAYOUT : </a:t>
              </a:r>
              <a:r>
                <a:rPr lang="en-US" sz="1200" dirty="0"/>
                <a:t>You can withdraw cash and do pay out.</a:t>
              </a:r>
              <a:endParaRPr sz="1200" dirty="0">
                <a:solidFill>
                  <a:srgbClr val="FFFFFF"/>
                </a:solidFill>
              </a:endParaRPr>
            </a:p>
            <a:p>
              <a:pPr>
                <a:defRPr sz="1200"/>
              </a:pPr>
              <a:r>
                <a:rPr sz="1200" dirty="0"/>
                <a:t>20. RELOAD MENU : </a:t>
              </a:r>
              <a:r>
                <a:rPr lang="en-US" sz="1200" dirty="0"/>
                <a:t>When modifying sales menu. (Press RELOAD menu).</a:t>
              </a:r>
              <a:endParaRPr sz="1200" dirty="0">
                <a:solidFill>
                  <a:srgbClr val="FFFFFF"/>
                </a:solidFill>
              </a:endParaRPr>
            </a:p>
            <a:p>
              <a:pPr>
                <a:defRPr sz="1200"/>
              </a:pPr>
              <a:r>
                <a:rPr sz="1200" dirty="0"/>
                <a:t>21. CALCULATOR : </a:t>
              </a:r>
              <a:r>
                <a:rPr lang="en-US" sz="1200" dirty="0"/>
                <a:t>Built-in CALCULATOR.</a:t>
              </a:r>
              <a:endParaRPr sz="1200" dirty="0">
                <a:solidFill>
                  <a:srgbClr val="FFFFFF"/>
                </a:solidFill>
              </a:endParaRPr>
            </a:p>
            <a:p>
              <a:pPr>
                <a:defRPr sz="1200"/>
              </a:pPr>
              <a:r>
                <a:rPr sz="1200" dirty="0"/>
                <a:t>22. CALENDAR : </a:t>
              </a:r>
              <a:r>
                <a:rPr lang="en-US" sz="1200" dirty="0"/>
                <a:t>Built-in CALENDAR.</a:t>
              </a:r>
              <a:endParaRPr sz="1200" dirty="0">
                <a:solidFill>
                  <a:srgbClr val="FFFFFF"/>
                </a:solidFill>
              </a:endParaRPr>
            </a:p>
            <a:p>
              <a:pPr>
                <a:defRPr sz="1200"/>
              </a:pPr>
              <a:r>
                <a:rPr sz="1200" dirty="0"/>
                <a:t>23. OPEN DRAWER : </a:t>
              </a:r>
              <a:r>
                <a:rPr lang="en-US" sz="1200" dirty="0"/>
                <a:t>You can open the CASH DRAWER.</a:t>
              </a:r>
              <a:endParaRPr sz="1200" dirty="0">
                <a:solidFill>
                  <a:srgbClr val="FFFFFF"/>
                </a:solidFill>
              </a:endParaRPr>
            </a:p>
            <a:p>
              <a:pPr>
                <a:defRPr sz="1200"/>
              </a:pPr>
              <a:r>
                <a:rPr sz="1200" dirty="0"/>
                <a:t>24. RUNNING TOTALS : </a:t>
              </a:r>
              <a:r>
                <a:rPr lang="en-US" sz="1200" dirty="0"/>
                <a:t>You can view REPORT from OPENING REGISTER.</a:t>
              </a:r>
              <a:endParaRPr sz="1200" dirty="0"/>
            </a:p>
          </p:txBody>
        </p:sp>
      </p:grpSp>
      <p:sp>
        <p:nvSpPr>
          <p:cNvPr id="1178" name="슬라이드 번호 개체 틀 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63</a:t>
            </a:fld>
            <a:endParaRPr/>
          </a:p>
        </p:txBody>
      </p:sp>
      <p:sp>
        <p:nvSpPr>
          <p:cNvPr id="1179" name="제목 1"/>
          <p:cNvSpPr txBox="1">
            <a:spLocks noGrp="1"/>
          </p:cNvSpPr>
          <p:nvPr>
            <p:ph type="title"/>
          </p:nvPr>
        </p:nvSpPr>
        <p:spPr>
          <a:xfrm>
            <a:off x="620484" y="132898"/>
            <a:ext cx="5934076" cy="1325563"/>
          </a:xfrm>
          <a:prstGeom prst="rect">
            <a:avLst/>
          </a:prstGeom>
        </p:spPr>
        <p:txBody>
          <a:bodyPr/>
          <a:lstStyle/>
          <a:p>
            <a:pPr>
              <a:defRPr sz="4000">
                <a:latin typeface="Copperplate Gothic Light"/>
                <a:ea typeface="Copperplate Gothic Light"/>
                <a:cs typeface="Copperplate Gothic Light"/>
                <a:sym typeface="Copperplate Gothic Light"/>
              </a:defRPr>
            </a:pPr>
            <a:r>
              <a:t>TOOLS  </a:t>
            </a:r>
            <a:r>
              <a:rPr>
                <a:latin typeface="210 자연주의 L"/>
                <a:ea typeface="210 자연주의 L"/>
                <a:cs typeface="210 자연주의 L"/>
                <a:sym typeface="210 자연주의 L"/>
              </a:rPr>
              <a:t>버튼 용도</a:t>
            </a:r>
          </a:p>
        </p:txBody>
      </p:sp>
      <p:sp>
        <p:nvSpPr>
          <p:cNvPr id="1180" name="직선 연결선 10"/>
          <p:cNvSpPr/>
          <p:nvPr/>
        </p:nvSpPr>
        <p:spPr>
          <a:xfrm flipH="1">
            <a:off x="591908" y="244023"/>
            <a:ext cx="2" cy="1157289"/>
          </a:xfrm>
          <a:prstGeom prst="line">
            <a:avLst/>
          </a:prstGeom>
          <a:ln w="19050">
            <a:solidFill>
              <a:schemeClr val="accent1"/>
            </a:solidFill>
            <a:miter/>
          </a:ln>
        </p:spPr>
        <p:txBody>
          <a:bodyPr lIns="45719" rIns="45719"/>
          <a:lstStyle/>
          <a:p>
            <a:endParaRPr sz="1801"/>
          </a:p>
        </p:txBody>
      </p:sp>
      <p:sp>
        <p:nvSpPr>
          <p:cNvPr id="1181" name="직선 연결선 11"/>
          <p:cNvSpPr/>
          <p:nvPr/>
        </p:nvSpPr>
        <p:spPr>
          <a:xfrm>
            <a:off x="396646" y="1189378"/>
            <a:ext cx="6157915" cy="2"/>
          </a:xfrm>
          <a:prstGeom prst="line">
            <a:avLst/>
          </a:prstGeom>
          <a:ln w="19050">
            <a:solidFill>
              <a:schemeClr val="accent1"/>
            </a:solidFill>
            <a:miter/>
          </a:ln>
        </p:spPr>
        <p:txBody>
          <a:bodyPr lIns="45719" rIns="45719"/>
          <a:lstStyle/>
          <a:p>
            <a:endParaRPr sz="1801"/>
          </a:p>
        </p:txBody>
      </p:sp>
      <p:pic>
        <p:nvPicPr>
          <p:cNvPr id="3" name="Picture 2" descr="A blue and green logo with a check mark&#10;&#10;Description automatically generated with low confidence">
            <a:extLst>
              <a:ext uri="{FF2B5EF4-FFF2-40B4-BE49-F238E27FC236}">
                <a16:creationId xmlns:a16="http://schemas.microsoft.com/office/drawing/2014/main" id="{F80A1634-FB5C-12A7-B2C0-46AAF2CD73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5416" y="-47625"/>
            <a:ext cx="2716055" cy="1628995"/>
          </a:xfrm>
          <a:prstGeom prst="rect">
            <a:avLst/>
          </a:prstGeom>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0A197164-6B88-9A38-FA90-E05CAD831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87" name="직사각형 4"/>
          <p:cNvGrpSpPr/>
          <p:nvPr/>
        </p:nvGrpSpPr>
        <p:grpSpPr>
          <a:xfrm>
            <a:off x="1240693" y="-115100"/>
            <a:ext cx="3718657" cy="954105"/>
            <a:chOff x="0" y="-202979"/>
            <a:chExt cx="2070100" cy="954101"/>
          </a:xfrm>
        </p:grpSpPr>
        <p:sp>
          <p:nvSpPr>
            <p:cNvPr id="1185" name="Rectangle"/>
            <p:cNvSpPr/>
            <p:nvPr/>
          </p:nvSpPr>
          <p:spPr>
            <a:xfrm>
              <a:off x="0" y="39119"/>
              <a:ext cx="2070100" cy="4699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186" name="결제 방법"/>
            <p:cNvSpPr txBox="1"/>
            <p:nvPr/>
          </p:nvSpPr>
          <p:spPr>
            <a:xfrm>
              <a:off x="0" y="-202979"/>
              <a:ext cx="2070100" cy="9541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800"/>
              </a:lvl1pPr>
            </a:lstStyle>
            <a:p>
              <a:r>
                <a:rPr lang="en-US" dirty="0"/>
                <a:t>Payment Method</a:t>
              </a:r>
              <a:endParaRPr dirty="0"/>
            </a:p>
          </p:txBody>
        </p:sp>
      </p:grpSp>
      <p:sp>
        <p:nvSpPr>
          <p:cNvPr id="1188" name="직사각형 3"/>
          <p:cNvSpPr/>
          <p:nvPr/>
        </p:nvSpPr>
        <p:spPr>
          <a:xfrm>
            <a:off x="10896600" y="5762625"/>
            <a:ext cx="1295401" cy="914400"/>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1194" name="꺾인 연결선 6"/>
          <p:cNvSpPr/>
          <p:nvPr/>
        </p:nvSpPr>
        <p:spPr>
          <a:xfrm>
            <a:off x="4959351" y="4838700"/>
            <a:ext cx="6584949" cy="90932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28575">
            <a:solidFill>
              <a:srgbClr val="000000"/>
            </a:solidFill>
            <a:miter/>
            <a:tailEnd type="triangle"/>
          </a:ln>
        </p:spPr>
        <p:txBody>
          <a:bodyPr/>
          <a:lstStyle/>
          <a:p>
            <a:endParaRPr sz="1801"/>
          </a:p>
        </p:txBody>
      </p:sp>
      <p:grpSp>
        <p:nvGrpSpPr>
          <p:cNvPr id="1192" name="직사각형 7"/>
          <p:cNvGrpSpPr/>
          <p:nvPr/>
        </p:nvGrpSpPr>
        <p:grpSpPr>
          <a:xfrm>
            <a:off x="2133598" y="4495801"/>
            <a:ext cx="2819403" cy="685801"/>
            <a:chOff x="-1" y="0"/>
            <a:chExt cx="2819401" cy="685800"/>
          </a:xfrm>
        </p:grpSpPr>
        <p:sp>
          <p:nvSpPr>
            <p:cNvPr id="1190" name="Rectangle"/>
            <p:cNvSpPr/>
            <p:nvPr/>
          </p:nvSpPr>
          <p:spPr>
            <a:xfrm>
              <a:off x="-1" y="0"/>
              <a:ext cx="2819401" cy="6858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600"/>
              </a:pPr>
              <a:endParaRPr sz="1600"/>
            </a:p>
          </p:txBody>
        </p:sp>
        <p:sp>
          <p:nvSpPr>
            <p:cNvPr id="1191" name="결제를 하려면 PAY 버튼을 눌러 준다."/>
            <p:cNvSpPr txBox="1"/>
            <p:nvPr/>
          </p:nvSpPr>
          <p:spPr>
            <a:xfrm>
              <a:off x="-1" y="50514"/>
              <a:ext cx="2819401" cy="5847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600"/>
              </a:pPr>
              <a:r>
                <a:rPr lang="en-US" sz="1600" dirty="0"/>
                <a:t>To pay, press the PAY button.</a:t>
              </a:r>
              <a:endParaRPr sz="1600" dirty="0"/>
            </a:p>
          </p:txBody>
        </p:sp>
      </p:grpSp>
      <p:sp>
        <p:nvSpPr>
          <p:cNvPr id="1193" name="슬라이드 번호 개체 틀 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64</a:t>
            </a:fld>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2387D38-0874-E549-C363-9C36FF514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98" name="꺾인 연결선 4"/>
          <p:cNvSpPr/>
          <p:nvPr/>
        </p:nvSpPr>
        <p:spPr>
          <a:xfrm rot="16200000" flipH="1">
            <a:off x="10575375" y="4994824"/>
            <a:ext cx="609602" cy="687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rgbClr val="000000"/>
            </a:solidFill>
            <a:miter/>
            <a:tailEnd type="triangle"/>
          </a:ln>
        </p:spPr>
        <p:txBody>
          <a:bodyPr lIns="45719" rIns="45719" anchor="ctr"/>
          <a:lstStyle/>
          <a:p>
            <a:endParaRPr sz="1801"/>
          </a:p>
        </p:txBody>
      </p:sp>
      <p:sp>
        <p:nvSpPr>
          <p:cNvPr id="1199" name="직사각형 5"/>
          <p:cNvSpPr/>
          <p:nvPr/>
        </p:nvSpPr>
        <p:spPr>
          <a:xfrm>
            <a:off x="10085560" y="1600201"/>
            <a:ext cx="1295401" cy="3124201"/>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grpSp>
        <p:nvGrpSpPr>
          <p:cNvPr id="1202" name="직사각형 6"/>
          <p:cNvGrpSpPr/>
          <p:nvPr/>
        </p:nvGrpSpPr>
        <p:grpSpPr>
          <a:xfrm>
            <a:off x="9874495" y="5333999"/>
            <a:ext cx="2080112" cy="533401"/>
            <a:chOff x="-1" y="0"/>
            <a:chExt cx="2080111" cy="533400"/>
          </a:xfrm>
        </p:grpSpPr>
        <p:sp>
          <p:nvSpPr>
            <p:cNvPr id="1200" name="Rectangle"/>
            <p:cNvSpPr/>
            <p:nvPr/>
          </p:nvSpPr>
          <p:spPr>
            <a:xfrm>
              <a:off x="-1" y="0"/>
              <a:ext cx="2080111" cy="5334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000">
                  <a:solidFill>
                    <a:srgbClr val="FFFFFF"/>
                  </a:solidFill>
                </a:defRPr>
              </a:pPr>
              <a:endParaRPr sz="1001"/>
            </a:p>
          </p:txBody>
        </p:sp>
        <p:sp>
          <p:nvSpPr>
            <p:cNvPr id="1201" name="잔돈 없이 지폐로 낼 가능성 을 추측해 계산."/>
            <p:cNvSpPr txBox="1"/>
            <p:nvPr/>
          </p:nvSpPr>
          <p:spPr>
            <a:xfrm>
              <a:off x="-1" y="66519"/>
              <a:ext cx="2080111" cy="4003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solidFill>
                    <a:srgbClr val="FFFFFF"/>
                  </a:solidFill>
                </a:defRPr>
              </a:pPr>
              <a:r>
                <a:rPr sz="1001"/>
                <a:t>잔돈 없이 지폐로 낼 가능성 을 추측해 계산.</a:t>
              </a:r>
            </a:p>
          </p:txBody>
        </p:sp>
      </p:grpSp>
      <p:sp>
        <p:nvSpPr>
          <p:cNvPr id="1217" name="꺾인 연결선 12"/>
          <p:cNvSpPr/>
          <p:nvPr/>
        </p:nvSpPr>
        <p:spPr>
          <a:xfrm>
            <a:off x="8322310" y="4504691"/>
            <a:ext cx="334011" cy="6883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path>
            </a:pathLst>
          </a:custGeom>
          <a:ln w="19050">
            <a:solidFill>
              <a:srgbClr val="000000"/>
            </a:solidFill>
            <a:miter/>
            <a:tailEnd type="triangle"/>
          </a:ln>
        </p:spPr>
        <p:txBody>
          <a:bodyPr/>
          <a:lstStyle/>
          <a:p>
            <a:endParaRPr sz="1801"/>
          </a:p>
        </p:txBody>
      </p:sp>
      <p:sp>
        <p:nvSpPr>
          <p:cNvPr id="1204" name="직사각형 13"/>
          <p:cNvSpPr/>
          <p:nvPr/>
        </p:nvSpPr>
        <p:spPr>
          <a:xfrm>
            <a:off x="7523429" y="1639494"/>
            <a:ext cx="2268270" cy="2860078"/>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grpSp>
        <p:nvGrpSpPr>
          <p:cNvPr id="1207" name="직사각형 14"/>
          <p:cNvGrpSpPr/>
          <p:nvPr/>
        </p:nvGrpSpPr>
        <p:grpSpPr>
          <a:xfrm>
            <a:off x="7523430" y="5200527"/>
            <a:ext cx="1600201" cy="685801"/>
            <a:chOff x="0" y="0"/>
            <a:chExt cx="1600200" cy="685800"/>
          </a:xfrm>
        </p:grpSpPr>
        <p:sp>
          <p:nvSpPr>
            <p:cNvPr id="1205" name="Rectangle"/>
            <p:cNvSpPr/>
            <p:nvPr/>
          </p:nvSpPr>
          <p:spPr>
            <a:xfrm>
              <a:off x="0" y="0"/>
              <a:ext cx="1600200" cy="6858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000"/>
              </a:pPr>
              <a:endParaRPr sz="1001"/>
            </a:p>
          </p:txBody>
        </p:sp>
        <p:sp>
          <p:nvSpPr>
            <p:cNvPr id="1206" name="손님이 내신 금액 그대로 입력. 여기에서 금액을 맞춰주면 됨."/>
            <p:cNvSpPr txBox="1"/>
            <p:nvPr/>
          </p:nvSpPr>
          <p:spPr>
            <a:xfrm>
              <a:off x="0" y="65711"/>
              <a:ext cx="1600200" cy="5543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solidFill>
                    <a:srgbClr val="FFFFFF"/>
                  </a:solidFill>
                </a:defRPr>
              </a:pPr>
              <a:r>
                <a:rPr sz="1001"/>
                <a:t>손님이 내신 금액 그대로 입력. 여기에서 금액을 맞춰주면 됨.</a:t>
              </a:r>
            </a:p>
          </p:txBody>
        </p:sp>
      </p:grpSp>
      <p:sp>
        <p:nvSpPr>
          <p:cNvPr id="1208" name="직사각형 16"/>
          <p:cNvSpPr/>
          <p:nvPr/>
        </p:nvSpPr>
        <p:spPr>
          <a:xfrm>
            <a:off x="7523429" y="381000"/>
            <a:ext cx="3857529" cy="609600"/>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1218" name="꺾인 연결선 18"/>
          <p:cNvSpPr/>
          <p:nvPr/>
        </p:nvSpPr>
        <p:spPr>
          <a:xfrm>
            <a:off x="3590293" y="685801"/>
            <a:ext cx="3917950" cy="37274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28575">
            <a:solidFill>
              <a:srgbClr val="FF0000"/>
            </a:solidFill>
            <a:miter/>
            <a:tailEnd type="triangle"/>
          </a:ln>
        </p:spPr>
        <p:txBody>
          <a:bodyPr/>
          <a:lstStyle/>
          <a:p>
            <a:endParaRPr sz="1801"/>
          </a:p>
        </p:txBody>
      </p:sp>
      <p:grpSp>
        <p:nvGrpSpPr>
          <p:cNvPr id="1212" name="직사각형 19"/>
          <p:cNvGrpSpPr/>
          <p:nvPr/>
        </p:nvGrpSpPr>
        <p:grpSpPr>
          <a:xfrm>
            <a:off x="1885951" y="4419602"/>
            <a:ext cx="3409950" cy="914400"/>
            <a:chOff x="0" y="0"/>
            <a:chExt cx="3409950" cy="914400"/>
          </a:xfrm>
        </p:grpSpPr>
        <p:sp>
          <p:nvSpPr>
            <p:cNvPr id="1210" name="Rectangle"/>
            <p:cNvSpPr/>
            <p:nvPr/>
          </p:nvSpPr>
          <p:spPr>
            <a:xfrm>
              <a:off x="0" y="0"/>
              <a:ext cx="3409950" cy="9144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1211" name="결제 할 방법을 선택하여 결제."/>
            <p:cNvSpPr txBox="1"/>
            <p:nvPr/>
          </p:nvSpPr>
          <p:spPr>
            <a:xfrm>
              <a:off x="0" y="272471"/>
              <a:ext cx="3409950"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Select a payment method.</a:t>
              </a:r>
              <a:endParaRPr sz="1801" dirty="0"/>
            </a:p>
          </p:txBody>
        </p:sp>
      </p:grpSp>
      <p:sp>
        <p:nvSpPr>
          <p:cNvPr id="1216" name="슬라이드 번호 개체 틀 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65</a:t>
            </a:fld>
            <a:endParaRPr/>
          </a:p>
        </p:txBody>
      </p:sp>
      <p:grpSp>
        <p:nvGrpSpPr>
          <p:cNvPr id="26" name="직사각형 4"/>
          <p:cNvGrpSpPr/>
          <p:nvPr/>
        </p:nvGrpSpPr>
        <p:grpSpPr>
          <a:xfrm>
            <a:off x="1231901" y="-115100"/>
            <a:ext cx="3129084" cy="954105"/>
            <a:chOff x="0" y="-202979"/>
            <a:chExt cx="2070100" cy="954101"/>
          </a:xfrm>
        </p:grpSpPr>
        <p:sp>
          <p:nvSpPr>
            <p:cNvPr id="27" name="Rectangle"/>
            <p:cNvSpPr/>
            <p:nvPr/>
          </p:nvSpPr>
          <p:spPr>
            <a:xfrm>
              <a:off x="0" y="39119"/>
              <a:ext cx="2070100" cy="4699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28" name="결제 방법"/>
            <p:cNvSpPr txBox="1"/>
            <p:nvPr/>
          </p:nvSpPr>
          <p:spPr>
            <a:xfrm>
              <a:off x="0" y="-202979"/>
              <a:ext cx="2070100" cy="9541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800"/>
              </a:lvl1pPr>
            </a:lstStyle>
            <a:p>
              <a:r>
                <a:rPr lang="en-US" dirty="0"/>
                <a:t>Payment Method.</a:t>
              </a:r>
              <a:endParaRPr dirty="0"/>
            </a:p>
          </p:txBody>
        </p:sp>
      </p:grpSp>
      <p:sp>
        <p:nvSpPr>
          <p:cNvPr id="2" name="직사각형 1"/>
          <p:cNvSpPr/>
          <p:nvPr/>
        </p:nvSpPr>
        <p:spPr>
          <a:xfrm>
            <a:off x="8190346" y="415321"/>
            <a:ext cx="361950" cy="523218"/>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0000"/>
                </a:solidFill>
                <a:effectLst/>
                <a:uFillTx/>
                <a:latin typeface="+mn-lt"/>
                <a:ea typeface="+mn-ea"/>
                <a:cs typeface="+mn-cs"/>
                <a:sym typeface="맑은 고딕"/>
              </a:rPr>
              <a:t>1</a:t>
            </a:r>
          </a:p>
        </p:txBody>
      </p:sp>
      <p:sp>
        <p:nvSpPr>
          <p:cNvPr id="3" name="직사각형 2"/>
          <p:cNvSpPr/>
          <p:nvPr/>
        </p:nvSpPr>
        <p:spPr>
          <a:xfrm>
            <a:off x="1655815" y="5400518"/>
            <a:ext cx="3248920" cy="738662"/>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tx1"/>
                </a:solidFill>
                <a:effectLst/>
                <a:uFillTx/>
                <a:latin typeface="+mn-lt"/>
                <a:ea typeface="+mn-ea"/>
                <a:cs typeface="+mn-cs"/>
                <a:sym typeface="맑은 고딕"/>
              </a:rPr>
              <a:t>“1” Payment method for CREDIT CARD OFFLINE is used when credit card </a:t>
            </a:r>
            <a:r>
              <a:rPr lang="en-US" sz="1400" dirty="0">
                <a:solidFill>
                  <a:schemeClr val="tx1"/>
                </a:solidFill>
              </a:rPr>
              <a:t>machine is not linked.</a:t>
            </a:r>
            <a:endParaRPr kumimoji="0" lang="en-US" sz="1400" b="0" i="0" u="none" strike="noStrike" cap="none" spc="0" normalizeH="0" baseline="0" dirty="0">
              <a:ln>
                <a:noFill/>
              </a:ln>
              <a:solidFill>
                <a:schemeClr val="tx1"/>
              </a:solidFill>
              <a:effectLst/>
              <a:uFillTx/>
              <a:latin typeface="+mn-lt"/>
              <a:ea typeface="+mn-ea"/>
              <a:cs typeface="+mn-cs"/>
              <a:sym typeface="맑은 고딕"/>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sp>
        <p:nvSpPr>
          <p:cNvPr id="4" name="슬라이드 번호 개체 틀 3"/>
          <p:cNvSpPr>
            <a:spLocks noGrp="1"/>
          </p:cNvSpPr>
          <p:nvPr>
            <p:ph type="sldNum" sz="quarter" idx="2"/>
          </p:nvPr>
        </p:nvSpPr>
        <p:spPr/>
        <p:txBody>
          <a:bodyPr/>
          <a:lstStyle/>
          <a:p>
            <a:fld id="{86CB4B4D-7CA3-9044-876B-883B54F8677D}" type="slidenum">
              <a:rPr lang="en-US" smtClean="0"/>
              <a:t>66</a:t>
            </a:fld>
            <a:endParaRPr lang="en-US"/>
          </a:p>
        </p:txBody>
      </p:sp>
      <p:grpSp>
        <p:nvGrpSpPr>
          <p:cNvPr id="6" name="직사각형 4"/>
          <p:cNvGrpSpPr/>
          <p:nvPr/>
        </p:nvGrpSpPr>
        <p:grpSpPr>
          <a:xfrm>
            <a:off x="476891" y="129746"/>
            <a:ext cx="4215181" cy="954106"/>
            <a:chOff x="0" y="12149"/>
            <a:chExt cx="2070100" cy="523845"/>
          </a:xfrm>
        </p:grpSpPr>
        <p:sp>
          <p:nvSpPr>
            <p:cNvPr id="7" name="Rectangle"/>
            <p:cNvSpPr/>
            <p:nvPr/>
          </p:nvSpPr>
          <p:spPr>
            <a:xfrm>
              <a:off x="0" y="39119"/>
              <a:ext cx="2070100" cy="469901"/>
            </a:xfrm>
            <a:prstGeom prst="rect">
              <a:avLst/>
            </a:prstGeom>
            <a:noFill/>
            <a:ln w="285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8" name="결제 방법"/>
            <p:cNvSpPr txBox="1"/>
            <p:nvPr/>
          </p:nvSpPr>
          <p:spPr>
            <a:xfrm>
              <a:off x="0" y="12149"/>
              <a:ext cx="2070100" cy="5238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800"/>
              </a:lvl1pPr>
            </a:lstStyle>
            <a:p>
              <a:r>
                <a:rPr lang="en-US" dirty="0"/>
                <a:t>HOW TO ISSUE STORE CARD #1</a:t>
              </a:r>
              <a:endParaRPr dirty="0"/>
            </a:p>
          </p:txBody>
        </p:sp>
      </p:grpSp>
      <p:sp>
        <p:nvSpPr>
          <p:cNvPr id="10" name="직사각형 9"/>
          <p:cNvSpPr/>
          <p:nvPr/>
        </p:nvSpPr>
        <p:spPr>
          <a:xfrm>
            <a:off x="5234730" y="6318003"/>
            <a:ext cx="494951" cy="523218"/>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0000"/>
                </a:solidFill>
                <a:effectLst/>
                <a:uFillTx/>
                <a:latin typeface="+mn-lt"/>
                <a:ea typeface="+mn-ea"/>
                <a:cs typeface="+mn-cs"/>
                <a:sym typeface="맑은 고딕"/>
              </a:rPr>
              <a:t>1</a:t>
            </a:r>
          </a:p>
        </p:txBody>
      </p:sp>
      <p:sp>
        <p:nvSpPr>
          <p:cNvPr id="11" name="직사각형 10"/>
          <p:cNvSpPr/>
          <p:nvPr/>
        </p:nvSpPr>
        <p:spPr>
          <a:xfrm>
            <a:off x="1428925" y="2367174"/>
            <a:ext cx="3614129" cy="1477325"/>
          </a:xfrm>
          <a:prstGeom prst="rect">
            <a:avLst/>
          </a:prstGeom>
          <a:solidFill>
            <a:srgbClr val="FFFFFF"/>
          </a:solid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Before giving STORE CREDIT.</a:t>
            </a:r>
            <a:endParaRPr lang="en-US" altLang="ko-KR" dirty="0"/>
          </a:p>
          <a:p>
            <a:pPr marL="0" marR="0" indent="0" algn="l" defTabSz="914400" rtl="0" fontAlgn="auto" latinLnBrk="0" hangingPunct="0">
              <a:lnSpc>
                <a:spcPct val="100000"/>
              </a:lnSpc>
              <a:spcBef>
                <a:spcPts val="0"/>
              </a:spcBef>
              <a:spcAft>
                <a:spcPts val="0"/>
              </a:spcAft>
              <a:buClrTx/>
              <a:buSzTx/>
              <a:buFontTx/>
              <a:buNone/>
              <a:tabLst/>
            </a:pPr>
            <a:br>
              <a:rPr lang="en-US" altLang="ko-KR" dirty="0"/>
            </a:br>
            <a:r>
              <a:rPr lang="en-US" altLang="ko-KR" dirty="0"/>
              <a:t>“1” Change to “RETURN” mode.</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맑은 고딕"/>
            </a:endParaRPr>
          </a:p>
          <a:p>
            <a:pPr marL="0" marR="0" indent="0" algn="l" defTabSz="914400" rtl="0" fontAlgn="auto" latinLnBrk="0" hangingPunct="0">
              <a:lnSpc>
                <a:spcPct val="100000"/>
              </a:lnSpc>
              <a:spcBef>
                <a:spcPts val="0"/>
              </a:spcBef>
              <a:spcAft>
                <a:spcPts val="0"/>
              </a:spcAft>
              <a:buClrTx/>
              <a:buSzTx/>
              <a:buFontTx/>
              <a:buNone/>
              <a:tabLst/>
            </a:pPr>
            <a:r>
              <a:rPr lang="en-US" dirty="0"/>
              <a:t>“2” Click “PAY”.</a:t>
            </a:r>
            <a:endParaRPr kumimoji="0" lang="en-US" sz="1800" b="0" i="0" u="none" strike="noStrike" cap="none" spc="0" normalizeH="0" baseline="0" dirty="0">
              <a:ln>
                <a:noFill/>
              </a:ln>
              <a:solidFill>
                <a:srgbClr val="000000"/>
              </a:solidFill>
              <a:effectLst/>
              <a:uFillTx/>
              <a:latin typeface="+mn-lt"/>
              <a:ea typeface="+mn-ea"/>
              <a:cs typeface="+mn-cs"/>
              <a:sym typeface="맑은 고딕"/>
            </a:endParaRPr>
          </a:p>
        </p:txBody>
      </p:sp>
      <p:sp>
        <p:nvSpPr>
          <p:cNvPr id="2" name="직사각형 1"/>
          <p:cNvSpPr/>
          <p:nvPr/>
        </p:nvSpPr>
        <p:spPr>
          <a:xfrm>
            <a:off x="10879930" y="5933058"/>
            <a:ext cx="1285875" cy="923328"/>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FF0000"/>
                </a:solidFill>
                <a:effectLst/>
                <a:uFillTx/>
                <a:latin typeface="+mn-lt"/>
                <a:ea typeface="+mn-ea"/>
                <a:cs typeface="+mn-cs"/>
                <a:sym typeface="맑은 고딕"/>
              </a:rPr>
              <a:t>2</a:t>
            </a:r>
          </a:p>
        </p:txBody>
      </p:sp>
      <p:grpSp>
        <p:nvGrpSpPr>
          <p:cNvPr id="15" name="직사각형 9"/>
          <p:cNvGrpSpPr/>
          <p:nvPr/>
        </p:nvGrpSpPr>
        <p:grpSpPr>
          <a:xfrm>
            <a:off x="935138" y="4672159"/>
            <a:ext cx="4601701" cy="381003"/>
            <a:chOff x="0" y="2923"/>
            <a:chExt cx="4601701" cy="381001"/>
          </a:xfrm>
        </p:grpSpPr>
        <p:sp>
          <p:nvSpPr>
            <p:cNvPr id="16"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7"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Tree>
    <p:extLst>
      <p:ext uri="{BB962C8B-B14F-4D97-AF65-F5344CB8AC3E}">
        <p14:creationId xmlns:p14="http://schemas.microsoft.com/office/powerpoint/2010/main" val="105703798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7"/>
            <a:ext cx="12192000" cy="6857998"/>
          </a:xfrm>
          <a:prstGeom prst="rect">
            <a:avLst/>
          </a:prstGeom>
        </p:spPr>
      </p:pic>
      <p:sp>
        <p:nvSpPr>
          <p:cNvPr id="4" name="슬라이드 번호 개체 틀 3"/>
          <p:cNvSpPr>
            <a:spLocks noGrp="1"/>
          </p:cNvSpPr>
          <p:nvPr>
            <p:ph type="sldNum" sz="quarter" idx="2"/>
          </p:nvPr>
        </p:nvSpPr>
        <p:spPr/>
        <p:txBody>
          <a:bodyPr/>
          <a:lstStyle/>
          <a:p>
            <a:fld id="{86CB4B4D-7CA3-9044-876B-883B54F8677D}" type="slidenum">
              <a:rPr lang="en-US" smtClean="0"/>
              <a:t>67</a:t>
            </a:fld>
            <a:endParaRPr lang="en-US"/>
          </a:p>
        </p:txBody>
      </p:sp>
      <p:grpSp>
        <p:nvGrpSpPr>
          <p:cNvPr id="6" name="직사각형 4"/>
          <p:cNvGrpSpPr/>
          <p:nvPr/>
        </p:nvGrpSpPr>
        <p:grpSpPr>
          <a:xfrm>
            <a:off x="476891" y="134365"/>
            <a:ext cx="4692985" cy="954104"/>
            <a:chOff x="0" y="10140"/>
            <a:chExt cx="2070100" cy="527862"/>
          </a:xfrm>
        </p:grpSpPr>
        <p:sp>
          <p:nvSpPr>
            <p:cNvPr id="7" name="Rectangle"/>
            <p:cNvSpPr/>
            <p:nvPr/>
          </p:nvSpPr>
          <p:spPr>
            <a:xfrm>
              <a:off x="0" y="39119"/>
              <a:ext cx="2070100" cy="469901"/>
            </a:xfrm>
            <a:prstGeom prst="rect">
              <a:avLst/>
            </a:prstGeom>
            <a:noFill/>
            <a:ln w="285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8" name="결제 방법"/>
            <p:cNvSpPr txBox="1"/>
            <p:nvPr/>
          </p:nvSpPr>
          <p:spPr>
            <a:xfrm>
              <a:off x="0" y="10140"/>
              <a:ext cx="2070100" cy="5278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800"/>
              </a:lvl1pPr>
            </a:lstStyle>
            <a:p>
              <a:r>
                <a:rPr lang="en-US" dirty="0"/>
                <a:t>HOW TO ISSUE STORE CARD #2</a:t>
              </a:r>
              <a:endParaRPr dirty="0"/>
            </a:p>
          </p:txBody>
        </p:sp>
      </p:grpSp>
      <p:sp>
        <p:nvSpPr>
          <p:cNvPr id="9" name="직사각형 8"/>
          <p:cNvSpPr/>
          <p:nvPr/>
        </p:nvSpPr>
        <p:spPr>
          <a:xfrm>
            <a:off x="7970982" y="4281164"/>
            <a:ext cx="988291" cy="646329"/>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3600" b="1" dirty="0">
                <a:solidFill>
                  <a:schemeClr val="tx1"/>
                </a:solidFill>
              </a:rPr>
              <a:t>1</a:t>
            </a:r>
            <a:endParaRPr kumimoji="0" lang="en-US" sz="3600" b="1" i="0" u="none" strike="noStrike" cap="none" spc="0" normalizeH="0" baseline="0" dirty="0">
              <a:ln>
                <a:noFill/>
              </a:ln>
              <a:solidFill>
                <a:schemeClr val="tx1"/>
              </a:solidFill>
              <a:effectLst/>
              <a:uFillTx/>
              <a:sym typeface="맑은 고딕"/>
            </a:endParaRPr>
          </a:p>
        </p:txBody>
      </p:sp>
      <p:sp>
        <p:nvSpPr>
          <p:cNvPr id="10" name="직사각형 9"/>
          <p:cNvSpPr/>
          <p:nvPr/>
        </p:nvSpPr>
        <p:spPr>
          <a:xfrm>
            <a:off x="7441798" y="5128662"/>
            <a:ext cx="4002057" cy="369330"/>
          </a:xfrm>
          <a:prstGeom prst="rect">
            <a:avLst/>
          </a:prstGeom>
          <a:solidFill>
            <a:srgbClr val="FFFFFF"/>
          </a:solid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Click #1 STORE CREDIT.</a:t>
            </a:r>
            <a:endParaRPr lang="en-US" altLang="ko-KR" dirty="0"/>
          </a:p>
        </p:txBody>
      </p:sp>
      <p:grpSp>
        <p:nvGrpSpPr>
          <p:cNvPr id="11" name="직사각형 9"/>
          <p:cNvGrpSpPr/>
          <p:nvPr/>
        </p:nvGrpSpPr>
        <p:grpSpPr>
          <a:xfrm>
            <a:off x="7141975" y="5650966"/>
            <a:ext cx="4601701" cy="381003"/>
            <a:chOff x="0" y="2923"/>
            <a:chExt cx="4601701" cy="381001"/>
          </a:xfrm>
        </p:grpSpPr>
        <p:sp>
          <p:nvSpPr>
            <p:cNvPr id="12"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3"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Tree>
    <p:extLst>
      <p:ext uri="{BB962C8B-B14F-4D97-AF65-F5344CB8AC3E}">
        <p14:creationId xmlns:p14="http://schemas.microsoft.com/office/powerpoint/2010/main" val="207639188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sp>
        <p:nvSpPr>
          <p:cNvPr id="4" name="슬라이드 번호 개체 틀 3"/>
          <p:cNvSpPr>
            <a:spLocks noGrp="1"/>
          </p:cNvSpPr>
          <p:nvPr>
            <p:ph type="sldNum" sz="quarter" idx="2"/>
          </p:nvPr>
        </p:nvSpPr>
        <p:spPr/>
        <p:txBody>
          <a:bodyPr/>
          <a:lstStyle/>
          <a:p>
            <a:fld id="{86CB4B4D-7CA3-9044-876B-883B54F8677D}" type="slidenum">
              <a:rPr lang="en-US" smtClean="0"/>
              <a:t>68</a:t>
            </a:fld>
            <a:endParaRPr lang="en-US"/>
          </a:p>
        </p:txBody>
      </p:sp>
      <p:sp>
        <p:nvSpPr>
          <p:cNvPr id="6" name="직사각형 5"/>
          <p:cNvSpPr/>
          <p:nvPr/>
        </p:nvSpPr>
        <p:spPr>
          <a:xfrm>
            <a:off x="9301018" y="1621091"/>
            <a:ext cx="1671782" cy="646329"/>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FF0000"/>
                </a:solidFill>
                <a:effectLst/>
                <a:uFillTx/>
                <a:latin typeface="+mn-lt"/>
                <a:ea typeface="+mn-ea"/>
                <a:cs typeface="+mn-cs"/>
                <a:sym typeface="맑은 고딕"/>
              </a:rPr>
              <a:t>1</a:t>
            </a:r>
          </a:p>
        </p:txBody>
      </p:sp>
      <p:sp>
        <p:nvSpPr>
          <p:cNvPr id="7" name="직사각형 6"/>
          <p:cNvSpPr/>
          <p:nvPr/>
        </p:nvSpPr>
        <p:spPr>
          <a:xfrm>
            <a:off x="8185150" y="2597078"/>
            <a:ext cx="1263650" cy="707884"/>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000" b="1" dirty="0">
                <a:solidFill>
                  <a:srgbClr val="FF0000"/>
                </a:solidFill>
              </a:rPr>
              <a:t>2</a:t>
            </a:r>
            <a:endParaRPr kumimoji="0" lang="en-US" sz="4000" b="1" i="0" u="none" strike="noStrike" cap="none" spc="0" normalizeH="0" baseline="0" dirty="0">
              <a:ln>
                <a:noFill/>
              </a:ln>
              <a:solidFill>
                <a:srgbClr val="FF0000"/>
              </a:solidFill>
              <a:effectLst/>
              <a:uFillTx/>
              <a:sym typeface="맑은 고딕"/>
            </a:endParaRPr>
          </a:p>
        </p:txBody>
      </p:sp>
      <p:sp>
        <p:nvSpPr>
          <p:cNvPr id="8" name="직사각형 7"/>
          <p:cNvSpPr/>
          <p:nvPr/>
        </p:nvSpPr>
        <p:spPr>
          <a:xfrm>
            <a:off x="9471025" y="2597078"/>
            <a:ext cx="1263650" cy="707884"/>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0000"/>
                </a:solidFill>
                <a:effectLst/>
                <a:uFillTx/>
                <a:latin typeface="+mn-lt"/>
                <a:ea typeface="+mn-ea"/>
                <a:cs typeface="+mn-cs"/>
                <a:sym typeface="맑은 고딕"/>
              </a:rPr>
              <a:t>3</a:t>
            </a:r>
          </a:p>
        </p:txBody>
      </p:sp>
      <p:sp>
        <p:nvSpPr>
          <p:cNvPr id="9" name="직사각형 8"/>
          <p:cNvSpPr/>
          <p:nvPr/>
        </p:nvSpPr>
        <p:spPr>
          <a:xfrm>
            <a:off x="562151" y="2274839"/>
            <a:ext cx="3133550" cy="2308322"/>
          </a:xfrm>
          <a:prstGeom prst="rect">
            <a:avLst/>
          </a:prstGeom>
          <a:solidFill>
            <a:srgbClr val="FFFFFF"/>
          </a:solid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t>Before giving STORE CREDIT</a:t>
            </a:r>
            <a:endParaRPr lang="en-US" altLang="ko-KR" dirty="0"/>
          </a:p>
          <a:p>
            <a:pPr marL="0" marR="0" indent="0" algn="ctr" defTabSz="914400" rtl="0" fontAlgn="auto" latinLnBrk="0" hangingPunct="0">
              <a:lnSpc>
                <a:spcPct val="100000"/>
              </a:lnSpc>
              <a:spcBef>
                <a:spcPts val="0"/>
              </a:spcBef>
              <a:spcAft>
                <a:spcPts val="0"/>
              </a:spcAft>
              <a:buClrTx/>
              <a:buSzTx/>
              <a:buFontTx/>
              <a:buNone/>
              <a:tabLst/>
            </a:pPr>
            <a:br>
              <a:rPr lang="en-US" altLang="ko-KR" dirty="0"/>
            </a:br>
            <a:r>
              <a:rPr lang="en-US" altLang="ko-KR" dirty="0"/>
              <a:t>Confirm the amount “1”</a:t>
            </a:r>
          </a:p>
          <a:p>
            <a:pPr marL="0" marR="0" indent="0" algn="ctr"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맑은 고딕"/>
            </a:endParaRPr>
          </a:p>
          <a:p>
            <a:pPr marL="0" marR="0" indent="0" algn="ctr" defTabSz="914400" rtl="0" fontAlgn="auto" latinLnBrk="0" hangingPunct="0">
              <a:lnSpc>
                <a:spcPct val="100000"/>
              </a:lnSpc>
              <a:spcBef>
                <a:spcPts val="0"/>
              </a:spcBef>
              <a:spcAft>
                <a:spcPts val="0"/>
              </a:spcAft>
              <a:buClrTx/>
              <a:buSzTx/>
              <a:buFontTx/>
              <a:buNone/>
              <a:tabLst/>
            </a:pPr>
            <a:r>
              <a:rPr lang="en-US" dirty="0"/>
              <a:t>CUSTOMER ACCOUNT press “2”</a:t>
            </a:r>
          </a:p>
          <a:p>
            <a:pPr marL="0" marR="0" indent="0" algn="ctr" defTabSz="914400" rtl="0" fontAlgn="auto" latinLnBrk="0" hangingPunct="0">
              <a:lnSpc>
                <a:spcPct val="100000"/>
              </a:lnSpc>
              <a:spcBef>
                <a:spcPts val="0"/>
              </a:spcBef>
              <a:spcAft>
                <a:spcPts val="0"/>
              </a:spcAft>
              <a:buClrTx/>
              <a:buSzTx/>
              <a:buFontTx/>
              <a:buNone/>
              <a:tabLst/>
            </a:pPr>
            <a:endParaRPr lang="en-US" altLang="ko-KR" dirty="0"/>
          </a:p>
          <a:p>
            <a:pPr marL="0" marR="0" indent="0" algn="ctr" defTabSz="914400" rtl="0" fontAlgn="auto" latinLnBrk="0" hangingPunct="0">
              <a:lnSpc>
                <a:spcPct val="100000"/>
              </a:lnSpc>
              <a:spcBef>
                <a:spcPts val="0"/>
              </a:spcBef>
              <a:spcAft>
                <a:spcPts val="0"/>
              </a:spcAft>
              <a:buClrTx/>
              <a:buSzTx/>
              <a:buFontTx/>
              <a:buNone/>
              <a:tabLst/>
            </a:pPr>
            <a:r>
              <a:rPr lang="en-US" altLang="ko-KR" dirty="0"/>
              <a:t>GUEST ACCOUNT press “3”</a:t>
            </a:r>
          </a:p>
        </p:txBody>
      </p:sp>
      <p:pic>
        <p:nvPicPr>
          <p:cNvPr id="10" name="그림 9"/>
          <p:cNvPicPr>
            <a:picLocks noChangeAspect="1"/>
          </p:cNvPicPr>
          <p:nvPr/>
        </p:nvPicPr>
        <p:blipFill rotWithShape="1">
          <a:blip r:embed="rId3" cstate="print">
            <a:extLst>
              <a:ext uri="{28A0092B-C50C-407E-A947-70E740481C1C}">
                <a14:useLocalDpi xmlns:a14="http://schemas.microsoft.com/office/drawing/2010/main" val="0"/>
              </a:ext>
            </a:extLst>
          </a:blip>
          <a:srcRect l="15198" t="17619" r="12262" b="14021"/>
          <a:stretch/>
        </p:blipFill>
        <p:spPr>
          <a:xfrm rot="5400000">
            <a:off x="4047671" y="2658812"/>
            <a:ext cx="2669641" cy="1886858"/>
          </a:xfrm>
          <a:prstGeom prst="rect">
            <a:avLst/>
          </a:prstGeom>
        </p:spPr>
      </p:pic>
      <p:grpSp>
        <p:nvGrpSpPr>
          <p:cNvPr id="11" name="직사각형 4"/>
          <p:cNvGrpSpPr/>
          <p:nvPr/>
        </p:nvGrpSpPr>
        <p:grpSpPr>
          <a:xfrm>
            <a:off x="476891" y="259492"/>
            <a:ext cx="4224417" cy="1191239"/>
            <a:chOff x="0" y="-59087"/>
            <a:chExt cx="2070100" cy="666317"/>
          </a:xfrm>
        </p:grpSpPr>
        <p:sp>
          <p:nvSpPr>
            <p:cNvPr id="12" name="Rectangle"/>
            <p:cNvSpPr/>
            <p:nvPr/>
          </p:nvSpPr>
          <p:spPr>
            <a:xfrm>
              <a:off x="0" y="39119"/>
              <a:ext cx="2070100" cy="469901"/>
            </a:xfrm>
            <a:prstGeom prst="rect">
              <a:avLst/>
            </a:prstGeom>
            <a:noFill/>
            <a:ln w="2857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 name="결제 방법"/>
            <p:cNvSpPr txBox="1"/>
            <p:nvPr/>
          </p:nvSpPr>
          <p:spPr>
            <a:xfrm>
              <a:off x="0" y="-59087"/>
              <a:ext cx="2070100" cy="6663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800"/>
              </a:lvl1pPr>
            </a:lstStyle>
            <a:p>
              <a:r>
                <a:rPr lang="en-US" dirty="0"/>
                <a:t>HOW TO ISSUE STORE CARD #3</a:t>
              </a:r>
              <a:endParaRPr dirty="0"/>
            </a:p>
          </p:txBody>
        </p:sp>
      </p:grpSp>
    </p:spTree>
    <p:extLst>
      <p:ext uri="{BB962C8B-B14F-4D97-AF65-F5344CB8AC3E}">
        <p14:creationId xmlns:p14="http://schemas.microsoft.com/office/powerpoint/2010/main" val="8294135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7EBEFF5D-B136-3D31-01DC-0FD23ED50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22" name="직사각형 3"/>
          <p:cNvSpPr/>
          <p:nvPr/>
        </p:nvSpPr>
        <p:spPr>
          <a:xfrm>
            <a:off x="6337301" y="980421"/>
            <a:ext cx="5854700" cy="1153180"/>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1246" name="꺾인 연결선 5"/>
          <p:cNvSpPr/>
          <p:nvPr/>
        </p:nvSpPr>
        <p:spPr>
          <a:xfrm>
            <a:off x="4879341" y="2147571"/>
            <a:ext cx="4385310" cy="128651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19050">
            <a:solidFill>
              <a:srgbClr val="000000"/>
            </a:solidFill>
            <a:miter/>
            <a:tailEnd type="triangle"/>
          </a:ln>
        </p:spPr>
        <p:txBody>
          <a:bodyPr/>
          <a:lstStyle/>
          <a:p>
            <a:endParaRPr sz="1801"/>
          </a:p>
        </p:txBody>
      </p:sp>
      <p:grpSp>
        <p:nvGrpSpPr>
          <p:cNvPr id="1226" name="직사각형 6"/>
          <p:cNvGrpSpPr/>
          <p:nvPr/>
        </p:nvGrpSpPr>
        <p:grpSpPr>
          <a:xfrm>
            <a:off x="1139320" y="2695461"/>
            <a:ext cx="3733801" cy="1477967"/>
            <a:chOff x="0" y="-47739"/>
            <a:chExt cx="3733800" cy="1477964"/>
          </a:xfrm>
        </p:grpSpPr>
        <p:sp>
          <p:nvSpPr>
            <p:cNvPr id="1224" name="Rectangle"/>
            <p:cNvSpPr/>
            <p:nvPr/>
          </p:nvSpPr>
          <p:spPr>
            <a:xfrm>
              <a:off x="0" y="-1"/>
              <a:ext cx="3733800" cy="138248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225" name="노락색 DEPARTMENT①…"/>
            <p:cNvSpPr txBox="1"/>
            <p:nvPr/>
          </p:nvSpPr>
          <p:spPr>
            <a:xfrm>
              <a:off x="0" y="-47739"/>
              <a:ext cx="3733800" cy="14779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b="1" dirty="0"/>
                <a:t>①</a:t>
              </a:r>
              <a:endParaRPr lang="en-US" sz="1801" dirty="0"/>
            </a:p>
            <a:p>
              <a:pPr algn="ctr"/>
              <a:r>
                <a:rPr lang="en-US" sz="1801" dirty="0"/>
                <a:t>Press on </a:t>
              </a:r>
              <a:r>
                <a:rPr sz="1801" dirty="0"/>
                <a:t>DEPARTMENT</a:t>
              </a:r>
              <a:r>
                <a:rPr lang="en-US" sz="1801" dirty="0"/>
                <a:t> “Yellow” </a:t>
              </a:r>
              <a:endParaRPr sz="1801" dirty="0">
                <a:solidFill>
                  <a:srgbClr val="FFFFFF"/>
                </a:solidFill>
              </a:endParaRPr>
            </a:p>
            <a:p>
              <a:pPr algn="ctr"/>
              <a:r>
                <a:rPr lang="en-US" sz="1801" b="1" dirty="0"/>
                <a:t>②</a:t>
              </a:r>
              <a:endParaRPr lang="en-US" sz="1801" dirty="0"/>
            </a:p>
            <a:p>
              <a:pPr algn="ctr"/>
              <a:r>
                <a:rPr lang="en-US" sz="1801" dirty="0"/>
                <a:t>Press on </a:t>
              </a:r>
              <a:r>
                <a:rPr sz="1801" dirty="0"/>
                <a:t>CATEGORY</a:t>
              </a:r>
              <a:r>
                <a:rPr lang="en-US" sz="1801" dirty="0"/>
                <a:t> “Green” </a:t>
              </a:r>
            </a:p>
            <a:p>
              <a:pPr algn="ctr"/>
              <a:endParaRPr sz="1801" dirty="0">
                <a:solidFill>
                  <a:srgbClr val="FFFFFF"/>
                </a:solidFill>
              </a:endParaRPr>
            </a:p>
          </p:txBody>
        </p:sp>
      </p:grpSp>
      <p:cxnSp>
        <p:nvCxnSpPr>
          <p:cNvPr id="1227" name="직선 화살표 연결선 8"/>
          <p:cNvCxnSpPr>
            <a:stCxn id="1240" idx="0"/>
            <a:endCxn id="1229" idx="0"/>
          </p:cNvCxnSpPr>
          <p:nvPr/>
        </p:nvCxnSpPr>
        <p:spPr>
          <a:xfrm flipH="1">
            <a:off x="5524504" y="380999"/>
            <a:ext cx="3740147" cy="32305"/>
          </a:xfrm>
          <a:prstGeom prst="straightConnector1">
            <a:avLst/>
          </a:prstGeom>
          <a:ln w="6350">
            <a:solidFill>
              <a:srgbClr val="000000"/>
            </a:solidFill>
            <a:miter/>
            <a:tailEnd type="triangle"/>
          </a:ln>
        </p:spPr>
      </p:cxnSp>
      <p:sp>
        <p:nvSpPr>
          <p:cNvPr id="1228" name="직선 화살표 연결선 11"/>
          <p:cNvSpPr/>
          <p:nvPr/>
        </p:nvSpPr>
        <p:spPr>
          <a:xfrm flipH="1" flipV="1">
            <a:off x="5772151" y="1548492"/>
            <a:ext cx="526468" cy="8521"/>
          </a:xfrm>
          <a:prstGeom prst="line">
            <a:avLst/>
          </a:prstGeom>
          <a:ln w="6350">
            <a:solidFill>
              <a:srgbClr val="000000"/>
            </a:solidFill>
            <a:miter/>
            <a:tailEnd type="triangle"/>
          </a:ln>
        </p:spPr>
        <p:txBody>
          <a:bodyPr lIns="45719" rIns="45719"/>
          <a:lstStyle/>
          <a:p>
            <a:endParaRPr sz="1801"/>
          </a:p>
        </p:txBody>
      </p:sp>
      <p:sp>
        <p:nvSpPr>
          <p:cNvPr id="1229" name="TextBox 12"/>
          <p:cNvSpPr txBox="1"/>
          <p:nvPr/>
        </p:nvSpPr>
        <p:spPr>
          <a:xfrm>
            <a:off x="5334003" y="413304"/>
            <a:ext cx="381001"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b="1"/>
            </a:lvl1pPr>
          </a:lstStyle>
          <a:p>
            <a:r>
              <a:t>①</a:t>
            </a:r>
          </a:p>
        </p:txBody>
      </p:sp>
      <p:sp>
        <p:nvSpPr>
          <p:cNvPr id="1230" name="TextBox 13"/>
          <p:cNvSpPr txBox="1"/>
          <p:nvPr/>
        </p:nvSpPr>
        <p:spPr>
          <a:xfrm>
            <a:off x="5337602" y="1219199"/>
            <a:ext cx="434548"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b="1"/>
            </a:lvl1pPr>
          </a:lstStyle>
          <a:p>
            <a:r>
              <a:t>②</a:t>
            </a:r>
          </a:p>
        </p:txBody>
      </p:sp>
      <p:sp>
        <p:nvSpPr>
          <p:cNvPr id="1231" name="직사각형 15"/>
          <p:cNvSpPr txBox="1"/>
          <p:nvPr/>
        </p:nvSpPr>
        <p:spPr>
          <a:xfrm>
            <a:off x="5516777" y="2331764"/>
            <a:ext cx="419100"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b="1"/>
            </a:lvl1pPr>
          </a:lstStyle>
          <a:p>
            <a:r>
              <a:rPr dirty="0"/>
              <a:t>③</a:t>
            </a:r>
          </a:p>
        </p:txBody>
      </p:sp>
      <p:sp>
        <p:nvSpPr>
          <p:cNvPr id="1232" name="직사각형 16"/>
          <p:cNvSpPr/>
          <p:nvPr/>
        </p:nvSpPr>
        <p:spPr>
          <a:xfrm>
            <a:off x="6333682" y="2133602"/>
            <a:ext cx="1985244" cy="914402"/>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1247" name="꺾인 연결선 18"/>
          <p:cNvSpPr/>
          <p:nvPr/>
        </p:nvSpPr>
        <p:spPr>
          <a:xfrm>
            <a:off x="4730751" y="3061972"/>
            <a:ext cx="2594612" cy="173862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path>
            </a:pathLst>
          </a:custGeom>
          <a:ln w="19050">
            <a:solidFill>
              <a:srgbClr val="000000"/>
            </a:solidFill>
            <a:miter/>
            <a:tailEnd type="triangle"/>
          </a:ln>
        </p:spPr>
        <p:txBody>
          <a:bodyPr/>
          <a:lstStyle/>
          <a:p>
            <a:endParaRPr sz="1801"/>
          </a:p>
        </p:txBody>
      </p:sp>
      <p:grpSp>
        <p:nvGrpSpPr>
          <p:cNvPr id="1236" name="직사각형 19"/>
          <p:cNvGrpSpPr/>
          <p:nvPr/>
        </p:nvGrpSpPr>
        <p:grpSpPr>
          <a:xfrm>
            <a:off x="1613327" y="4495800"/>
            <a:ext cx="3111077" cy="609600"/>
            <a:chOff x="-1" y="0"/>
            <a:chExt cx="3111076" cy="609600"/>
          </a:xfrm>
        </p:grpSpPr>
        <p:sp>
          <p:nvSpPr>
            <p:cNvPr id="1234" name="Rectangle"/>
            <p:cNvSpPr/>
            <p:nvPr/>
          </p:nvSpPr>
          <p:spPr>
            <a:xfrm>
              <a:off x="-1" y="0"/>
              <a:ext cx="3111076" cy="6096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400" b="1"/>
              </a:pPr>
              <a:endParaRPr sz="1401"/>
            </a:p>
          </p:txBody>
        </p:sp>
        <p:sp>
          <p:nvSpPr>
            <p:cNvPr id="1235" name="바코드가 없는 제품은 ③번 버튼들을 이용해 판매가능."/>
            <p:cNvSpPr txBox="1"/>
            <p:nvPr/>
          </p:nvSpPr>
          <p:spPr>
            <a:xfrm>
              <a:off x="-1" y="43064"/>
              <a:ext cx="3111076" cy="5234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400" b="1"/>
              </a:pPr>
              <a:r>
                <a:rPr lang="en-US" sz="1401" dirty="0"/>
                <a:t>Products without barcodes can be sold pressing ③</a:t>
              </a:r>
              <a:endParaRPr sz="1401" dirty="0"/>
            </a:p>
          </p:txBody>
        </p:sp>
      </p:grpSp>
      <p:grpSp>
        <p:nvGrpSpPr>
          <p:cNvPr id="1239" name="직사각형 20"/>
          <p:cNvGrpSpPr/>
          <p:nvPr/>
        </p:nvGrpSpPr>
        <p:grpSpPr>
          <a:xfrm>
            <a:off x="1250950" y="-174189"/>
            <a:ext cx="2907812" cy="1393388"/>
            <a:chOff x="0" y="-271355"/>
            <a:chExt cx="1828800" cy="923709"/>
          </a:xfrm>
        </p:grpSpPr>
        <p:sp>
          <p:nvSpPr>
            <p:cNvPr id="1237" name="Rectangle"/>
            <p:cNvSpPr/>
            <p:nvPr/>
          </p:nvSpPr>
          <p:spPr>
            <a:xfrm>
              <a:off x="0" y="0"/>
              <a:ext cx="1828800" cy="3810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238" name="제품등록방법"/>
            <p:cNvSpPr txBox="1"/>
            <p:nvPr/>
          </p:nvSpPr>
          <p:spPr>
            <a:xfrm>
              <a:off x="0" y="-271355"/>
              <a:ext cx="1828800" cy="92370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lstStyle>
            <a:p>
              <a:r>
                <a:rPr lang="en-US" sz="1801" dirty="0"/>
                <a:t>PRODUCT REGISTATION METHOD</a:t>
              </a:r>
              <a:endParaRPr sz="1801" dirty="0"/>
            </a:p>
          </p:txBody>
        </p:sp>
      </p:grpSp>
      <p:sp>
        <p:nvSpPr>
          <p:cNvPr id="1240" name="직사각형 2"/>
          <p:cNvSpPr/>
          <p:nvPr/>
        </p:nvSpPr>
        <p:spPr>
          <a:xfrm>
            <a:off x="6337301" y="380999"/>
            <a:ext cx="5854700" cy="599422"/>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1241"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69</a:t>
            </a:fld>
            <a:endParaRPr/>
          </a:p>
        </p:txBody>
      </p:sp>
      <p:cxnSp>
        <p:nvCxnSpPr>
          <p:cNvPr id="1242" name="직선 화살표 연결선 28"/>
          <p:cNvCxnSpPr>
            <a:stCxn id="1232" idx="1"/>
            <a:endCxn id="1231" idx="3"/>
          </p:cNvCxnSpPr>
          <p:nvPr/>
        </p:nvCxnSpPr>
        <p:spPr>
          <a:xfrm flipH="1">
            <a:off x="5935877" y="2590803"/>
            <a:ext cx="397805" cy="2571"/>
          </a:xfrm>
          <a:prstGeom prst="straightConnector1">
            <a:avLst/>
          </a:prstGeom>
          <a:ln w="6350">
            <a:solidFill>
              <a:srgbClr val="000000"/>
            </a:solidFill>
            <a:miter/>
            <a:tailEnd type="triangle"/>
          </a:ln>
        </p:spPr>
      </p:cxnSp>
      <p:grpSp>
        <p:nvGrpSpPr>
          <p:cNvPr id="1245" name="직사각형 43"/>
          <p:cNvGrpSpPr/>
          <p:nvPr/>
        </p:nvGrpSpPr>
        <p:grpSpPr>
          <a:xfrm>
            <a:off x="868015" y="5410202"/>
            <a:ext cx="4601701" cy="381003"/>
            <a:chOff x="0" y="2923"/>
            <a:chExt cx="4601701" cy="381001"/>
          </a:xfrm>
        </p:grpSpPr>
        <p:sp>
          <p:nvSpPr>
            <p:cNvPr id="1243"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244"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software, multimedia software&#10;&#10;Description automatically generated">
            <a:extLst>
              <a:ext uri="{FF2B5EF4-FFF2-40B4-BE49-F238E27FC236}">
                <a16:creationId xmlns:a16="http://schemas.microsoft.com/office/drawing/2014/main" id="{8BE5F1CF-162C-A677-364C-02F4532EE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2" name="직사각형 4"/>
          <p:cNvSpPr/>
          <p:nvPr/>
        </p:nvSpPr>
        <p:spPr>
          <a:xfrm>
            <a:off x="3302001" y="2184400"/>
            <a:ext cx="3429001" cy="381001"/>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sp>
        <p:nvSpPr>
          <p:cNvPr id="181" name="꺾인 연결선 6"/>
          <p:cNvSpPr/>
          <p:nvPr/>
        </p:nvSpPr>
        <p:spPr>
          <a:xfrm>
            <a:off x="1885950" y="2374900"/>
            <a:ext cx="1409700" cy="9334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6350">
            <a:solidFill>
              <a:srgbClr val="FF0000"/>
            </a:solidFill>
            <a:miter/>
            <a:tailEnd type="triangle"/>
          </a:ln>
        </p:spPr>
        <p:txBody>
          <a:bodyPr/>
          <a:lstStyle/>
          <a:p>
            <a:endParaRPr sz="1801"/>
          </a:p>
        </p:txBody>
      </p:sp>
      <p:grpSp>
        <p:nvGrpSpPr>
          <p:cNvPr id="176" name="직사각형 8"/>
          <p:cNvGrpSpPr/>
          <p:nvPr/>
        </p:nvGrpSpPr>
        <p:grpSpPr>
          <a:xfrm>
            <a:off x="711200" y="3194633"/>
            <a:ext cx="2349500" cy="1299565"/>
            <a:chOff x="0" y="-112604"/>
            <a:chExt cx="2349500" cy="923713"/>
          </a:xfrm>
        </p:grpSpPr>
        <p:sp>
          <p:nvSpPr>
            <p:cNvPr id="174" name="Rectangle"/>
            <p:cNvSpPr/>
            <p:nvPr/>
          </p:nvSpPr>
          <p:spPr>
            <a:xfrm>
              <a:off x="0" y="0"/>
              <a:ext cx="2349500" cy="698500"/>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75" name="ACCESS CODE를 넣으라고 나옵니다."/>
            <p:cNvSpPr txBox="1"/>
            <p:nvPr/>
          </p:nvSpPr>
          <p:spPr>
            <a:xfrm>
              <a:off x="0" y="-112604"/>
              <a:ext cx="2349500" cy="92371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t>You’ll be asked to enter the “ACCESS CODE”</a:t>
              </a:r>
            </a:p>
          </p:txBody>
        </p:sp>
      </p:grpSp>
      <p:grpSp>
        <p:nvGrpSpPr>
          <p:cNvPr id="179" name="직사각형 11"/>
          <p:cNvGrpSpPr/>
          <p:nvPr/>
        </p:nvGrpSpPr>
        <p:grpSpPr>
          <a:xfrm>
            <a:off x="2443162" y="5462437"/>
            <a:ext cx="7305676" cy="835329"/>
            <a:chOff x="0" y="-1"/>
            <a:chExt cx="7305675" cy="835328"/>
          </a:xfrm>
        </p:grpSpPr>
        <p:sp>
          <p:nvSpPr>
            <p:cNvPr id="177" name="Rectangle"/>
            <p:cNvSpPr/>
            <p:nvPr/>
          </p:nvSpPr>
          <p:spPr>
            <a:xfrm>
              <a:off x="0" y="-1"/>
              <a:ext cx="7305675" cy="835328"/>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sz="2000" b="1">
                  <a:solidFill>
                    <a:srgbClr val="FFFFFF"/>
                  </a:solidFill>
                </a:defRPr>
              </a:pPr>
              <a:endParaRPr sz="2000"/>
            </a:p>
          </p:txBody>
        </p:sp>
        <p:sp>
          <p:nvSpPr>
            <p:cNvPr id="178" name="ACCESS CODE를 받으시려면 문의 해주세요. 888. 992. 1715"/>
            <p:cNvSpPr txBox="1"/>
            <p:nvPr/>
          </p:nvSpPr>
          <p:spPr>
            <a:xfrm>
              <a:off x="0" y="63721"/>
              <a:ext cx="7305675" cy="7078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000" b="1">
                  <a:solidFill>
                    <a:srgbClr val="FFFFFF"/>
                  </a:solidFill>
                </a:defRPr>
              </a:pPr>
              <a:r>
                <a:rPr lang="en-US" sz="2000" dirty="0"/>
                <a:t>Please contact FMS to receive a Access Code. </a:t>
              </a:r>
            </a:p>
            <a:p>
              <a:pPr algn="ctr">
                <a:defRPr sz="2000" b="1">
                  <a:solidFill>
                    <a:srgbClr val="FFFFFF"/>
                  </a:solidFill>
                </a:defRPr>
              </a:pPr>
              <a:r>
                <a:rPr lang="en-US" sz="2000" dirty="0"/>
                <a:t>470-733-5382</a:t>
              </a:r>
              <a:endParaRPr sz="2000" dirty="0"/>
            </a:p>
          </p:txBody>
        </p:sp>
      </p:grpSp>
      <p:sp>
        <p:nvSpPr>
          <p:cNvPr id="180" name="슬라이드 번호 개체 틀 2"/>
          <p:cNvSpPr txBox="1">
            <a:spLocks noGrp="1"/>
          </p:cNvSpPr>
          <p:nvPr>
            <p:ph type="sldNum" sz="quarter" idx="2"/>
          </p:nvPr>
        </p:nvSpPr>
        <p:spPr>
          <a:xfrm>
            <a:off x="11176508" y="6400413"/>
            <a:ext cx="177291"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0" name="Picture 3" descr="Picture 3"/>
          <p:cNvPicPr>
            <a:picLocks noChangeAspect="1"/>
          </p:cNvPicPr>
          <p:nvPr/>
        </p:nvPicPr>
        <p:blipFill>
          <a:blip r:embed="rId2"/>
          <a:stretch>
            <a:fillRect/>
          </a:stretch>
        </p:blipFill>
        <p:spPr>
          <a:xfrm>
            <a:off x="367472" y="649881"/>
            <a:ext cx="4302105" cy="2461300"/>
          </a:xfrm>
          <a:prstGeom prst="rect">
            <a:avLst/>
          </a:prstGeom>
          <a:ln w="12700">
            <a:miter lim="400000"/>
          </a:ln>
        </p:spPr>
      </p:pic>
      <p:sp>
        <p:nvSpPr>
          <p:cNvPr id="1254" name="직사각형 4"/>
          <p:cNvSpPr txBox="1"/>
          <p:nvPr/>
        </p:nvSpPr>
        <p:spPr>
          <a:xfrm>
            <a:off x="-48027" y="533399"/>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①</a:t>
            </a:r>
          </a:p>
        </p:txBody>
      </p:sp>
      <p:grpSp>
        <p:nvGrpSpPr>
          <p:cNvPr id="1257" name="직사각형 5"/>
          <p:cNvGrpSpPr/>
          <p:nvPr/>
        </p:nvGrpSpPr>
        <p:grpSpPr>
          <a:xfrm>
            <a:off x="43542" y="-46383"/>
            <a:ext cx="2133602" cy="461663"/>
            <a:chOff x="0" y="-46383"/>
            <a:chExt cx="2133600" cy="461659"/>
          </a:xfrm>
        </p:grpSpPr>
        <p:sp>
          <p:nvSpPr>
            <p:cNvPr id="1255" name="Rectangle"/>
            <p:cNvSpPr/>
            <p:nvPr/>
          </p:nvSpPr>
          <p:spPr>
            <a:xfrm>
              <a:off x="0" y="-1"/>
              <a:ext cx="2133600" cy="36889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256" name="판매시 제품 등록 및 판매"/>
            <p:cNvSpPr txBox="1"/>
            <p:nvPr/>
          </p:nvSpPr>
          <p:spPr>
            <a:xfrm>
              <a:off x="0" y="-46383"/>
              <a:ext cx="2133600" cy="46165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200"/>
              </a:lvl1pPr>
            </a:lstStyle>
            <a:p>
              <a:r>
                <a:rPr lang="en-US" dirty="0"/>
                <a:t>Product registration during sales.</a:t>
              </a:r>
              <a:endParaRPr dirty="0"/>
            </a:p>
          </p:txBody>
        </p:sp>
      </p:grpSp>
      <p:grpSp>
        <p:nvGrpSpPr>
          <p:cNvPr id="1260" name="직사각형 7"/>
          <p:cNvGrpSpPr/>
          <p:nvPr/>
        </p:nvGrpSpPr>
        <p:grpSpPr>
          <a:xfrm>
            <a:off x="367471" y="3151983"/>
            <a:ext cx="4302107" cy="356841"/>
            <a:chOff x="0" y="42182"/>
            <a:chExt cx="4302105" cy="356839"/>
          </a:xfrm>
        </p:grpSpPr>
        <p:sp>
          <p:nvSpPr>
            <p:cNvPr id="1258" name="Rectangle"/>
            <p:cNvSpPr/>
            <p:nvPr/>
          </p:nvSpPr>
          <p:spPr>
            <a:xfrm>
              <a:off x="0" y="42182"/>
              <a:ext cx="4302105" cy="356839"/>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100"/>
              </a:pPr>
              <a:endParaRPr sz="1100"/>
            </a:p>
          </p:txBody>
        </p:sp>
        <p:sp>
          <p:nvSpPr>
            <p:cNvPr id="1259" name="제품을 처음 스캔 하 실 경우 뜨는 창입니다.…"/>
            <p:cNvSpPr txBox="1"/>
            <p:nvPr/>
          </p:nvSpPr>
          <p:spPr>
            <a:xfrm>
              <a:off x="0" y="89799"/>
              <a:ext cx="4302105" cy="2616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100"/>
              </a:pPr>
              <a:r>
                <a:rPr lang="en-US" sz="1100" dirty="0"/>
                <a:t>Screen appears when you scan product for the first time.</a:t>
              </a:r>
              <a:endParaRPr sz="1100" dirty="0"/>
            </a:p>
          </p:txBody>
        </p:sp>
      </p:grpSp>
      <p:pic>
        <p:nvPicPr>
          <p:cNvPr id="1261" name="Picture 4" descr="Picture 4"/>
          <p:cNvPicPr>
            <a:picLocks noChangeAspect="1"/>
          </p:cNvPicPr>
          <p:nvPr/>
        </p:nvPicPr>
        <p:blipFill>
          <a:blip r:embed="rId3"/>
          <a:stretch>
            <a:fillRect/>
          </a:stretch>
        </p:blipFill>
        <p:spPr>
          <a:xfrm>
            <a:off x="6105779" y="655742"/>
            <a:ext cx="5635172" cy="2637084"/>
          </a:xfrm>
          <a:prstGeom prst="rect">
            <a:avLst/>
          </a:prstGeom>
          <a:ln w="12700">
            <a:miter lim="400000"/>
          </a:ln>
        </p:spPr>
      </p:pic>
      <p:sp>
        <p:nvSpPr>
          <p:cNvPr id="1262" name="직사각형 8"/>
          <p:cNvSpPr txBox="1"/>
          <p:nvPr/>
        </p:nvSpPr>
        <p:spPr>
          <a:xfrm>
            <a:off x="5647294" y="531258"/>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②</a:t>
            </a:r>
          </a:p>
        </p:txBody>
      </p:sp>
      <p:grpSp>
        <p:nvGrpSpPr>
          <p:cNvPr id="1265" name="직사각형 9"/>
          <p:cNvGrpSpPr/>
          <p:nvPr/>
        </p:nvGrpSpPr>
        <p:grpSpPr>
          <a:xfrm>
            <a:off x="6934787" y="3323590"/>
            <a:ext cx="3962402" cy="261608"/>
            <a:chOff x="0" y="2359"/>
            <a:chExt cx="3962400" cy="261606"/>
          </a:xfrm>
        </p:grpSpPr>
        <p:sp>
          <p:nvSpPr>
            <p:cNvPr id="1263" name="Rectangle"/>
            <p:cNvSpPr/>
            <p:nvPr/>
          </p:nvSpPr>
          <p:spPr>
            <a:xfrm>
              <a:off x="0" y="2617"/>
              <a:ext cx="3962400" cy="261088"/>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100"/>
              </a:pPr>
              <a:endParaRPr sz="1100"/>
            </a:p>
          </p:txBody>
        </p:sp>
        <p:sp>
          <p:nvSpPr>
            <p:cNvPr id="1264" name="DEPARTMENT를 선택 후 CATEGORY도 선택 한다."/>
            <p:cNvSpPr txBox="1"/>
            <p:nvPr/>
          </p:nvSpPr>
          <p:spPr>
            <a:xfrm>
              <a:off x="0" y="2359"/>
              <a:ext cx="3962400" cy="2616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100"/>
              </a:pPr>
              <a:r>
                <a:rPr lang="en-US" sz="1100" dirty="0"/>
                <a:t>Select DEPARTMENT, then select CATEGORY.</a:t>
              </a:r>
              <a:endParaRPr sz="1100" dirty="0"/>
            </a:p>
          </p:txBody>
        </p:sp>
      </p:grpSp>
      <p:pic>
        <p:nvPicPr>
          <p:cNvPr id="1266" name="Picture 5" descr="Picture 5"/>
          <p:cNvPicPr>
            <a:picLocks noChangeAspect="1"/>
          </p:cNvPicPr>
          <p:nvPr/>
        </p:nvPicPr>
        <p:blipFill>
          <a:blip r:embed="rId4"/>
          <a:stretch>
            <a:fillRect/>
          </a:stretch>
        </p:blipFill>
        <p:spPr>
          <a:xfrm>
            <a:off x="367472" y="3701427"/>
            <a:ext cx="4637980" cy="2470773"/>
          </a:xfrm>
          <a:prstGeom prst="rect">
            <a:avLst/>
          </a:prstGeom>
          <a:ln w="12700">
            <a:miter lim="400000"/>
          </a:ln>
        </p:spPr>
      </p:pic>
      <p:grpSp>
        <p:nvGrpSpPr>
          <p:cNvPr id="1269" name="직사각형 10"/>
          <p:cNvGrpSpPr/>
          <p:nvPr/>
        </p:nvGrpSpPr>
        <p:grpSpPr>
          <a:xfrm>
            <a:off x="367471" y="6188534"/>
            <a:ext cx="4637982" cy="430885"/>
            <a:chOff x="0" y="5162"/>
            <a:chExt cx="4637981" cy="430883"/>
          </a:xfrm>
        </p:grpSpPr>
        <p:sp>
          <p:nvSpPr>
            <p:cNvPr id="1267" name="Rectangle"/>
            <p:cNvSpPr/>
            <p:nvPr/>
          </p:nvSpPr>
          <p:spPr>
            <a:xfrm>
              <a:off x="0" y="30101"/>
              <a:ext cx="4637981"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100"/>
              </a:pPr>
              <a:endParaRPr sz="1100"/>
            </a:p>
          </p:txBody>
        </p:sp>
        <p:sp>
          <p:nvSpPr>
            <p:cNvPr id="1268" name="DESCRIPTION나오면 제품이름이랑 매치 후 SELECT를 눌러 준다. EDIT을 눌러 수정 가능."/>
            <p:cNvSpPr txBox="1"/>
            <p:nvPr/>
          </p:nvSpPr>
          <p:spPr>
            <a:xfrm>
              <a:off x="0" y="5162"/>
              <a:ext cx="4637981" cy="4308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100"/>
              </a:pPr>
              <a:r>
                <a:rPr lang="en-US" sz="1100" dirty="0"/>
                <a:t>When the DESCRIPTION appears, match the product name and press SELECT. Can be modified by pressing EDIT.</a:t>
              </a:r>
              <a:endParaRPr sz="1100" dirty="0"/>
            </a:p>
          </p:txBody>
        </p:sp>
      </p:grpSp>
      <p:pic>
        <p:nvPicPr>
          <p:cNvPr id="1270" name="Picture 6" descr="Picture 6"/>
          <p:cNvPicPr>
            <a:picLocks noChangeAspect="1"/>
          </p:cNvPicPr>
          <p:nvPr/>
        </p:nvPicPr>
        <p:blipFill>
          <a:blip r:embed="rId5"/>
          <a:stretch>
            <a:fillRect/>
          </a:stretch>
        </p:blipFill>
        <p:spPr>
          <a:xfrm>
            <a:off x="6062789" y="3695382"/>
            <a:ext cx="4685483" cy="2492693"/>
          </a:xfrm>
          <a:prstGeom prst="rect">
            <a:avLst/>
          </a:prstGeom>
          <a:ln w="12700">
            <a:miter lim="400000"/>
          </a:ln>
        </p:spPr>
      </p:pic>
      <p:sp>
        <p:nvSpPr>
          <p:cNvPr id="1271" name="직사각형 11"/>
          <p:cNvSpPr txBox="1"/>
          <p:nvPr/>
        </p:nvSpPr>
        <p:spPr>
          <a:xfrm>
            <a:off x="-48027" y="3621895"/>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③</a:t>
            </a:r>
          </a:p>
        </p:txBody>
      </p:sp>
      <p:grpSp>
        <p:nvGrpSpPr>
          <p:cNvPr id="1274" name="직사각형 17"/>
          <p:cNvGrpSpPr/>
          <p:nvPr/>
        </p:nvGrpSpPr>
        <p:grpSpPr>
          <a:xfrm>
            <a:off x="7163093" y="6235033"/>
            <a:ext cx="2895015" cy="381001"/>
            <a:chOff x="0" y="0"/>
            <a:chExt cx="2895014" cy="381000"/>
          </a:xfrm>
        </p:grpSpPr>
        <p:sp>
          <p:nvSpPr>
            <p:cNvPr id="1272" name="Rectangle"/>
            <p:cNvSpPr/>
            <p:nvPr/>
          </p:nvSpPr>
          <p:spPr>
            <a:xfrm>
              <a:off x="0" y="0"/>
              <a:ext cx="2895014" cy="3810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100"/>
              </a:pPr>
              <a:endParaRPr sz="1100"/>
            </a:p>
          </p:txBody>
        </p:sp>
        <p:sp>
          <p:nvSpPr>
            <p:cNvPr id="1273" name="PRICE를 입력 확인후 DONE를 누른다."/>
            <p:cNvSpPr txBox="1"/>
            <p:nvPr/>
          </p:nvSpPr>
          <p:spPr>
            <a:xfrm>
              <a:off x="0" y="59698"/>
              <a:ext cx="2895014" cy="2616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100"/>
              </a:pPr>
              <a:r>
                <a:rPr lang="en-US" sz="1100" dirty="0"/>
                <a:t>After entering PRICE, press DONE.</a:t>
              </a:r>
              <a:endParaRPr sz="1100" dirty="0"/>
            </a:p>
          </p:txBody>
        </p:sp>
      </p:grpSp>
      <p:sp>
        <p:nvSpPr>
          <p:cNvPr id="1275" name="직사각형 12"/>
          <p:cNvSpPr txBox="1"/>
          <p:nvPr/>
        </p:nvSpPr>
        <p:spPr>
          <a:xfrm>
            <a:off x="5647294" y="3621896"/>
            <a:ext cx="323163"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④</a:t>
            </a:r>
          </a:p>
        </p:txBody>
      </p:sp>
      <p:sp>
        <p:nvSpPr>
          <p:cNvPr id="1276" name="슬라이드 번호 개체 틀 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70</a:t>
            </a:fld>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B538BE2D-1541-6E44-9AC2-803EF8874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슬라이드 번호 개체 틀 3"/>
          <p:cNvSpPr>
            <a:spLocks noGrp="1"/>
          </p:cNvSpPr>
          <p:nvPr>
            <p:ph type="sldNum" sz="quarter" idx="2"/>
          </p:nvPr>
        </p:nvSpPr>
        <p:spPr>
          <a:xfrm>
            <a:off x="11091553" y="13119360"/>
            <a:ext cx="262249" cy="276999"/>
          </a:xfrm>
        </p:spPr>
        <p:txBody>
          <a:bodyPr/>
          <a:lstStyle/>
          <a:p>
            <a:fld id="{86CB4B4D-7CA3-9044-876B-883B54F8677D}" type="slidenum">
              <a:rPr lang="en-US" smtClean="0"/>
              <a:t>71</a:t>
            </a:fld>
            <a:endParaRPr lang="en-US"/>
          </a:p>
        </p:txBody>
      </p:sp>
    </p:spTree>
    <p:extLst>
      <p:ext uri="{BB962C8B-B14F-4D97-AF65-F5344CB8AC3E}">
        <p14:creationId xmlns:p14="http://schemas.microsoft.com/office/powerpoint/2010/main" val="1151636610"/>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9" name="Picture 2" descr="Picture 2"/>
          <p:cNvPicPr>
            <a:picLocks noChangeAspect="1"/>
          </p:cNvPicPr>
          <p:nvPr/>
        </p:nvPicPr>
        <p:blipFill>
          <a:blip r:embed="rId2"/>
          <a:stretch>
            <a:fillRect/>
          </a:stretch>
        </p:blipFill>
        <p:spPr>
          <a:xfrm>
            <a:off x="722809" y="929729"/>
            <a:ext cx="3900324" cy="2777067"/>
          </a:xfrm>
          <a:prstGeom prst="rect">
            <a:avLst/>
          </a:prstGeom>
          <a:ln w="12700">
            <a:miter lim="400000"/>
          </a:ln>
        </p:spPr>
      </p:pic>
      <p:pic>
        <p:nvPicPr>
          <p:cNvPr id="1280" name="Picture 3" descr="Picture 3"/>
          <p:cNvPicPr>
            <a:picLocks noChangeAspect="1"/>
          </p:cNvPicPr>
          <p:nvPr/>
        </p:nvPicPr>
        <p:blipFill>
          <a:blip r:embed="rId3"/>
          <a:stretch>
            <a:fillRect/>
          </a:stretch>
        </p:blipFill>
        <p:spPr>
          <a:xfrm>
            <a:off x="6812869" y="931674"/>
            <a:ext cx="4003621" cy="2777067"/>
          </a:xfrm>
          <a:prstGeom prst="rect">
            <a:avLst/>
          </a:prstGeom>
          <a:ln w="12700">
            <a:miter lim="400000"/>
          </a:ln>
        </p:spPr>
      </p:pic>
      <p:grpSp>
        <p:nvGrpSpPr>
          <p:cNvPr id="1283" name="직사각형 5"/>
          <p:cNvGrpSpPr/>
          <p:nvPr/>
        </p:nvGrpSpPr>
        <p:grpSpPr>
          <a:xfrm>
            <a:off x="722808" y="-185448"/>
            <a:ext cx="3664738" cy="987414"/>
            <a:chOff x="-1" y="-129867"/>
            <a:chExt cx="4648201" cy="646582"/>
          </a:xfrm>
        </p:grpSpPr>
        <p:sp>
          <p:nvSpPr>
            <p:cNvPr id="1281" name="Rectangle"/>
            <p:cNvSpPr/>
            <p:nvPr/>
          </p:nvSpPr>
          <p:spPr>
            <a:xfrm>
              <a:off x="0" y="2923"/>
              <a:ext cx="4648200" cy="3810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1282" name="제품 등록 방법 (경로 : MENU → PRODUCT)"/>
            <p:cNvSpPr txBox="1"/>
            <p:nvPr/>
          </p:nvSpPr>
          <p:spPr>
            <a:xfrm>
              <a:off x="-1" y="-129867"/>
              <a:ext cx="4648200" cy="6465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Product Registration Method </a:t>
              </a:r>
            </a:p>
            <a:p>
              <a:pPr algn="ctr"/>
              <a:r>
                <a:rPr sz="1801" dirty="0"/>
                <a:t>(MENU → PRODUCT)</a:t>
              </a:r>
            </a:p>
          </p:txBody>
        </p:sp>
      </p:grpSp>
      <p:sp>
        <p:nvSpPr>
          <p:cNvPr id="1287" name="직사각형 3"/>
          <p:cNvSpPr txBox="1"/>
          <p:nvPr/>
        </p:nvSpPr>
        <p:spPr>
          <a:xfrm>
            <a:off x="728906" y="529679"/>
            <a:ext cx="348811"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lvl1pPr>
          </a:lstStyle>
          <a:p>
            <a:r>
              <a:t>①</a:t>
            </a:r>
          </a:p>
        </p:txBody>
      </p:sp>
      <p:sp>
        <p:nvSpPr>
          <p:cNvPr id="1288" name="직사각형 4"/>
          <p:cNvSpPr txBox="1"/>
          <p:nvPr/>
        </p:nvSpPr>
        <p:spPr>
          <a:xfrm>
            <a:off x="6812868" y="504619"/>
            <a:ext cx="348811"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lvl1pPr>
          </a:lstStyle>
          <a:p>
            <a:r>
              <a:t>②</a:t>
            </a:r>
          </a:p>
        </p:txBody>
      </p:sp>
      <p:pic>
        <p:nvPicPr>
          <p:cNvPr id="1289" name="Picture 4" descr="Picture 4"/>
          <p:cNvPicPr>
            <a:picLocks noChangeAspect="1"/>
          </p:cNvPicPr>
          <p:nvPr/>
        </p:nvPicPr>
        <p:blipFill>
          <a:blip r:embed="rId4"/>
          <a:stretch>
            <a:fillRect/>
          </a:stretch>
        </p:blipFill>
        <p:spPr>
          <a:xfrm>
            <a:off x="722812" y="4362434"/>
            <a:ext cx="3823916" cy="2017698"/>
          </a:xfrm>
          <a:prstGeom prst="rect">
            <a:avLst/>
          </a:prstGeom>
          <a:ln w="12700">
            <a:miter lim="400000"/>
          </a:ln>
        </p:spPr>
      </p:pic>
      <p:sp>
        <p:nvSpPr>
          <p:cNvPr id="1290" name="직사각형 7"/>
          <p:cNvSpPr txBox="1"/>
          <p:nvPr/>
        </p:nvSpPr>
        <p:spPr>
          <a:xfrm>
            <a:off x="722812" y="3962323"/>
            <a:ext cx="348811"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lvl1pPr>
          </a:lstStyle>
          <a:p>
            <a:r>
              <a:t>③</a:t>
            </a:r>
          </a:p>
        </p:txBody>
      </p:sp>
      <p:sp>
        <p:nvSpPr>
          <p:cNvPr id="1291" name="직사각형 8"/>
          <p:cNvSpPr txBox="1"/>
          <p:nvPr/>
        </p:nvSpPr>
        <p:spPr>
          <a:xfrm>
            <a:off x="6822394" y="3935691"/>
            <a:ext cx="348811"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lvl1pPr>
          </a:lstStyle>
          <a:p>
            <a:r>
              <a:t>④</a:t>
            </a:r>
          </a:p>
        </p:txBody>
      </p:sp>
      <p:grpSp>
        <p:nvGrpSpPr>
          <p:cNvPr id="1297" name="그룹 9"/>
          <p:cNvGrpSpPr/>
          <p:nvPr/>
        </p:nvGrpSpPr>
        <p:grpSpPr>
          <a:xfrm>
            <a:off x="6798743" y="4335803"/>
            <a:ext cx="3947470" cy="1968041"/>
            <a:chOff x="0" y="0"/>
            <a:chExt cx="3947468" cy="1968039"/>
          </a:xfrm>
        </p:grpSpPr>
        <p:pic>
          <p:nvPicPr>
            <p:cNvPr id="1292" name="Picture 5" descr="Picture 5"/>
            <p:cNvPicPr>
              <a:picLocks noChangeAspect="1"/>
            </p:cNvPicPr>
            <p:nvPr/>
          </p:nvPicPr>
          <p:blipFill>
            <a:blip r:embed="rId5"/>
            <a:stretch>
              <a:fillRect/>
            </a:stretch>
          </p:blipFill>
          <p:spPr>
            <a:xfrm>
              <a:off x="0" y="0"/>
              <a:ext cx="3947468" cy="1968039"/>
            </a:xfrm>
            <a:prstGeom prst="rect">
              <a:avLst/>
            </a:prstGeom>
            <a:ln w="12700" cap="flat">
              <a:noFill/>
              <a:miter lim="400000"/>
            </a:ln>
            <a:effectLst/>
          </p:spPr>
        </p:pic>
        <p:sp>
          <p:nvSpPr>
            <p:cNvPr id="1293" name="직선 화살표 연결선 10"/>
            <p:cNvSpPr/>
            <p:nvPr/>
          </p:nvSpPr>
          <p:spPr>
            <a:xfrm>
              <a:off x="2731258" y="742666"/>
              <a:ext cx="1" cy="624438"/>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sz="1801"/>
            </a:p>
          </p:txBody>
        </p:sp>
        <p:grpSp>
          <p:nvGrpSpPr>
            <p:cNvPr id="1296" name="직사각형 11"/>
            <p:cNvGrpSpPr/>
            <p:nvPr/>
          </p:nvGrpSpPr>
          <p:grpSpPr>
            <a:xfrm>
              <a:off x="1718048" y="1367103"/>
              <a:ext cx="2026421" cy="331345"/>
              <a:chOff x="0" y="-1"/>
              <a:chExt cx="2026419" cy="331344"/>
            </a:xfrm>
          </p:grpSpPr>
          <p:sp>
            <p:nvSpPr>
              <p:cNvPr id="1294" name="Rectangle"/>
              <p:cNvSpPr/>
              <p:nvPr/>
            </p:nvSpPr>
            <p:spPr>
              <a:xfrm>
                <a:off x="0" y="-1"/>
                <a:ext cx="2026419" cy="33134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800"/>
                </a:pPr>
                <a:endParaRPr sz="800"/>
              </a:p>
            </p:txBody>
          </p:sp>
          <p:sp>
            <p:nvSpPr>
              <p:cNvPr id="1295" name="EDIT : 이름을 수정 할 수 있음."/>
              <p:cNvSpPr txBox="1"/>
              <p:nvPr/>
            </p:nvSpPr>
            <p:spPr>
              <a:xfrm>
                <a:off x="0" y="57950"/>
                <a:ext cx="2026419" cy="215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800"/>
                </a:pPr>
                <a:r>
                  <a:rPr sz="800" dirty="0"/>
                  <a:t>EDIT : </a:t>
                </a:r>
                <a:r>
                  <a:rPr lang="en-US" sz="800" dirty="0"/>
                  <a:t>Edit product and name.</a:t>
                </a:r>
                <a:endParaRPr sz="800" dirty="0"/>
              </a:p>
            </p:txBody>
          </p:sp>
        </p:grpSp>
      </p:grpSp>
      <p:grpSp>
        <p:nvGrpSpPr>
          <p:cNvPr id="1300" name="직사각형 1"/>
          <p:cNvGrpSpPr/>
          <p:nvPr/>
        </p:nvGrpSpPr>
        <p:grpSpPr>
          <a:xfrm>
            <a:off x="8017944" y="3767437"/>
            <a:ext cx="1793196" cy="261608"/>
            <a:chOff x="0" y="2360"/>
            <a:chExt cx="1793195" cy="261606"/>
          </a:xfrm>
        </p:grpSpPr>
        <p:sp>
          <p:nvSpPr>
            <p:cNvPr id="1298" name="Rectangle"/>
            <p:cNvSpPr/>
            <p:nvPr/>
          </p:nvSpPr>
          <p:spPr>
            <a:xfrm>
              <a:off x="0" y="17859"/>
              <a:ext cx="1793195" cy="230603"/>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100"/>
              </a:pPr>
              <a:endParaRPr sz="1100"/>
            </a:p>
          </p:txBody>
        </p:sp>
        <p:sp>
          <p:nvSpPr>
            <p:cNvPr id="1299" name="제품을 스캔 한다."/>
            <p:cNvSpPr txBox="1"/>
            <p:nvPr/>
          </p:nvSpPr>
          <p:spPr>
            <a:xfrm>
              <a:off x="0" y="2360"/>
              <a:ext cx="1793195" cy="2616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100"/>
              </a:pPr>
              <a:r>
                <a:rPr lang="en-US" sz="1100" dirty="0"/>
                <a:t>Scan the product.</a:t>
              </a:r>
              <a:endParaRPr sz="1100" dirty="0"/>
            </a:p>
          </p:txBody>
        </p:sp>
      </p:grpSp>
      <p:grpSp>
        <p:nvGrpSpPr>
          <p:cNvPr id="1303" name="직사각형 15"/>
          <p:cNvGrpSpPr/>
          <p:nvPr/>
        </p:nvGrpSpPr>
        <p:grpSpPr>
          <a:xfrm>
            <a:off x="1108663" y="6420700"/>
            <a:ext cx="2963975" cy="276997"/>
            <a:chOff x="0" y="-5335"/>
            <a:chExt cx="3823916" cy="276995"/>
          </a:xfrm>
        </p:grpSpPr>
        <p:sp>
          <p:nvSpPr>
            <p:cNvPr id="1301" name="Rectangle"/>
            <p:cNvSpPr/>
            <p:nvPr/>
          </p:nvSpPr>
          <p:spPr>
            <a:xfrm>
              <a:off x="0" y="18860"/>
              <a:ext cx="3823916" cy="2286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100"/>
              </a:pPr>
              <a:endParaRPr sz="1100"/>
            </a:p>
          </p:txBody>
        </p:sp>
        <p:sp>
          <p:nvSpPr>
            <p:cNvPr id="1302" name="DEPARTMENT를 선택 후 CATEGORY도 선택 한다."/>
            <p:cNvSpPr txBox="1"/>
            <p:nvPr/>
          </p:nvSpPr>
          <p:spPr>
            <a:xfrm>
              <a:off x="0" y="-5335"/>
              <a:ext cx="3823916" cy="2769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100"/>
              </a:pPr>
              <a:r>
                <a:rPr sz="1100" dirty="0"/>
                <a:t>DEPARTMENT</a:t>
              </a:r>
              <a:r>
                <a:rPr lang="en-US" sz="1100" dirty="0"/>
                <a:t> </a:t>
              </a:r>
              <a:r>
                <a:rPr lang="en-US" sz="1200" dirty="0"/>
                <a:t>→ </a:t>
              </a:r>
              <a:r>
                <a:rPr sz="1100" dirty="0"/>
                <a:t>CATEGOR</a:t>
              </a:r>
              <a:r>
                <a:rPr lang="en-US" sz="1100" dirty="0"/>
                <a:t>Y.</a:t>
              </a:r>
              <a:endParaRPr sz="1100" dirty="0"/>
            </a:p>
          </p:txBody>
        </p:sp>
      </p:grpSp>
      <p:sp>
        <p:nvSpPr>
          <p:cNvPr id="1304" name="슬라이드 번호 개체 틀 1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72</a:t>
            </a:fld>
            <a:endParaRPr/>
          </a:p>
        </p:txBody>
      </p:sp>
      <p:sp>
        <p:nvSpPr>
          <p:cNvPr id="1305" name="직사각형 13"/>
          <p:cNvSpPr txBox="1"/>
          <p:nvPr/>
        </p:nvSpPr>
        <p:spPr>
          <a:xfrm>
            <a:off x="1494519" y="2318260"/>
            <a:ext cx="2192265" cy="36946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r>
              <a:rPr sz="1801"/>
              <a:t>MENU → PRODUCT</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7CAF87DE-F334-15A3-C746-2E841443D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11" name="직사각형 3"/>
          <p:cNvGrpSpPr/>
          <p:nvPr/>
        </p:nvGrpSpPr>
        <p:grpSpPr>
          <a:xfrm>
            <a:off x="6402605" y="-130975"/>
            <a:ext cx="4200917" cy="646585"/>
            <a:chOff x="0" y="-129868"/>
            <a:chExt cx="3653986" cy="646585"/>
          </a:xfrm>
        </p:grpSpPr>
        <p:sp>
          <p:nvSpPr>
            <p:cNvPr id="1309" name="Rectangle"/>
            <p:cNvSpPr/>
            <p:nvPr/>
          </p:nvSpPr>
          <p:spPr>
            <a:xfrm>
              <a:off x="0" y="4737"/>
              <a:ext cx="3653986" cy="377372"/>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10" name="제품 수정 및 등록 방법"/>
            <p:cNvSpPr txBox="1"/>
            <p:nvPr/>
          </p:nvSpPr>
          <p:spPr>
            <a:xfrm>
              <a:off x="0" y="-129868"/>
              <a:ext cx="3653986" cy="646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r>
                <a:rPr lang="en-US" sz="1801" dirty="0"/>
                <a:t>How to modify and register products.</a:t>
              </a:r>
              <a:endParaRPr sz="1801" dirty="0"/>
            </a:p>
          </p:txBody>
        </p:sp>
      </p:grpSp>
      <p:sp>
        <p:nvSpPr>
          <p:cNvPr id="1312" name="꺾인 연결선 5"/>
          <p:cNvSpPr/>
          <p:nvPr/>
        </p:nvSpPr>
        <p:spPr>
          <a:xfrm flipV="1">
            <a:off x="1485901" y="1619250"/>
            <a:ext cx="5492903" cy="171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2" y="0"/>
                </a:lnTo>
                <a:lnTo>
                  <a:pt x="372" y="21600"/>
                </a:lnTo>
                <a:lnTo>
                  <a:pt x="21600" y="21600"/>
                </a:lnTo>
              </a:path>
            </a:pathLst>
          </a:custGeom>
          <a:ln w="6350">
            <a:solidFill>
              <a:srgbClr val="000000"/>
            </a:solidFill>
            <a:miter/>
            <a:tailEnd type="triangle"/>
          </a:ln>
        </p:spPr>
        <p:txBody>
          <a:bodyPr lIns="45719" rIns="45719" anchor="ctr"/>
          <a:lstStyle/>
          <a:p>
            <a:endParaRPr sz="1801"/>
          </a:p>
        </p:txBody>
      </p:sp>
      <p:grpSp>
        <p:nvGrpSpPr>
          <p:cNvPr id="1315" name="직사각형 12"/>
          <p:cNvGrpSpPr/>
          <p:nvPr/>
        </p:nvGrpSpPr>
        <p:grpSpPr>
          <a:xfrm>
            <a:off x="6978802" y="1496079"/>
            <a:ext cx="3343954" cy="246347"/>
            <a:chOff x="0" y="3196"/>
            <a:chExt cx="3343953" cy="246344"/>
          </a:xfrm>
        </p:grpSpPr>
        <p:sp>
          <p:nvSpPr>
            <p:cNvPr id="1313" name="Rectangle"/>
            <p:cNvSpPr/>
            <p:nvPr/>
          </p:nvSpPr>
          <p:spPr>
            <a:xfrm>
              <a:off x="0" y="31116"/>
              <a:ext cx="3343953" cy="1905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14" name="제품 DEPARTMENT를 설정해주는 곳"/>
            <p:cNvSpPr txBox="1"/>
            <p:nvPr/>
          </p:nvSpPr>
          <p:spPr>
            <a:xfrm>
              <a:off x="0" y="3196"/>
              <a:ext cx="3343953" cy="2463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sz="1001" dirty="0"/>
                <a:t>Add product to </a:t>
              </a:r>
              <a:r>
                <a:rPr sz="1001" dirty="0"/>
                <a:t>DEPARTMENT</a:t>
              </a:r>
              <a:r>
                <a:rPr lang="en-US" sz="1001" dirty="0"/>
                <a:t>.</a:t>
              </a:r>
              <a:endParaRPr sz="1001" dirty="0"/>
            </a:p>
          </p:txBody>
        </p:sp>
      </p:grpSp>
      <p:sp>
        <p:nvSpPr>
          <p:cNvPr id="1316" name="직선 화살표 연결선 16"/>
          <p:cNvSpPr/>
          <p:nvPr/>
        </p:nvSpPr>
        <p:spPr>
          <a:xfrm>
            <a:off x="5457827" y="1828799"/>
            <a:ext cx="1364421" cy="104949"/>
          </a:xfrm>
          <a:prstGeom prst="line">
            <a:avLst/>
          </a:prstGeom>
          <a:ln w="6350">
            <a:solidFill>
              <a:srgbClr val="000000"/>
            </a:solidFill>
            <a:miter/>
            <a:tailEnd type="triangle"/>
          </a:ln>
        </p:spPr>
        <p:txBody>
          <a:bodyPr lIns="45719" rIns="45719"/>
          <a:lstStyle/>
          <a:p>
            <a:endParaRPr sz="1801"/>
          </a:p>
        </p:txBody>
      </p:sp>
      <p:grpSp>
        <p:nvGrpSpPr>
          <p:cNvPr id="1319" name="직사각형 18"/>
          <p:cNvGrpSpPr/>
          <p:nvPr/>
        </p:nvGrpSpPr>
        <p:grpSpPr>
          <a:xfrm>
            <a:off x="6822245" y="1810577"/>
            <a:ext cx="3343954" cy="246347"/>
            <a:chOff x="0" y="3196"/>
            <a:chExt cx="3343953" cy="246344"/>
          </a:xfrm>
        </p:grpSpPr>
        <p:sp>
          <p:nvSpPr>
            <p:cNvPr id="1317" name="Rectangle"/>
            <p:cNvSpPr/>
            <p:nvPr/>
          </p:nvSpPr>
          <p:spPr>
            <a:xfrm>
              <a:off x="0" y="31116"/>
              <a:ext cx="3343953" cy="1905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18" name="제품 이름을 바꿀 수 있는 곳"/>
            <p:cNvSpPr txBox="1"/>
            <p:nvPr/>
          </p:nvSpPr>
          <p:spPr>
            <a:xfrm>
              <a:off x="0" y="3196"/>
              <a:ext cx="3343953" cy="2463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1000"/>
              </a:lvl1pPr>
            </a:lstStyle>
            <a:p>
              <a:r>
                <a:rPr lang="en-US" sz="1001" dirty="0"/>
                <a:t>Change product name.</a:t>
              </a:r>
              <a:endParaRPr sz="1001" dirty="0"/>
            </a:p>
          </p:txBody>
        </p:sp>
      </p:grpSp>
      <p:sp>
        <p:nvSpPr>
          <p:cNvPr id="1320" name="꺾인 연결선 19"/>
          <p:cNvSpPr/>
          <p:nvPr/>
        </p:nvSpPr>
        <p:spPr>
          <a:xfrm>
            <a:off x="1724026" y="2224174"/>
            <a:ext cx="4641022" cy="21422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82" y="0"/>
                </a:lnTo>
                <a:lnTo>
                  <a:pt x="382" y="21600"/>
                </a:lnTo>
                <a:lnTo>
                  <a:pt x="21600" y="21600"/>
                </a:lnTo>
              </a:path>
            </a:pathLst>
          </a:custGeom>
          <a:ln w="6350">
            <a:solidFill>
              <a:srgbClr val="000000"/>
            </a:solidFill>
            <a:miter/>
            <a:tailEnd type="triangle"/>
          </a:ln>
        </p:spPr>
        <p:txBody>
          <a:bodyPr lIns="45719" rIns="45719" anchor="ctr"/>
          <a:lstStyle/>
          <a:p>
            <a:endParaRPr sz="1801"/>
          </a:p>
        </p:txBody>
      </p:sp>
      <p:grpSp>
        <p:nvGrpSpPr>
          <p:cNvPr id="1323" name="직사각형 24"/>
          <p:cNvGrpSpPr/>
          <p:nvPr/>
        </p:nvGrpSpPr>
        <p:grpSpPr>
          <a:xfrm>
            <a:off x="6339055" y="2209801"/>
            <a:ext cx="3552489" cy="457200"/>
            <a:chOff x="-1" y="0"/>
            <a:chExt cx="3552487" cy="457200"/>
          </a:xfrm>
        </p:grpSpPr>
        <p:sp>
          <p:nvSpPr>
            <p:cNvPr id="1321" name="Rectangle"/>
            <p:cNvSpPr/>
            <p:nvPr/>
          </p:nvSpPr>
          <p:spPr>
            <a:xfrm>
              <a:off x="-1" y="0"/>
              <a:ext cx="3552487" cy="457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000"/>
              </a:pPr>
              <a:endParaRPr sz="1001"/>
            </a:p>
          </p:txBody>
        </p:sp>
        <p:sp>
          <p:nvSpPr>
            <p:cNvPr id="1322" name="제품 바코드입니다. 바코드를 지우시면 제품 등록을 다시 해야 됨."/>
            <p:cNvSpPr txBox="1"/>
            <p:nvPr/>
          </p:nvSpPr>
          <p:spPr>
            <a:xfrm>
              <a:off x="-1" y="28419"/>
              <a:ext cx="3552487" cy="4003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sz="1001" dirty="0"/>
                <a:t>Product barcode number. If you touch or delete the barcode, you have to register the product again.</a:t>
              </a:r>
              <a:endParaRPr sz="1001" dirty="0"/>
            </a:p>
          </p:txBody>
        </p:sp>
      </p:grpSp>
      <p:sp>
        <p:nvSpPr>
          <p:cNvPr id="1324" name="꺾인 연결선 25"/>
          <p:cNvSpPr/>
          <p:nvPr/>
        </p:nvSpPr>
        <p:spPr>
          <a:xfrm>
            <a:off x="2305051" y="2740025"/>
            <a:ext cx="4059996" cy="2317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44" y="0"/>
                </a:lnTo>
                <a:lnTo>
                  <a:pt x="2844" y="21600"/>
                </a:lnTo>
                <a:lnTo>
                  <a:pt x="21600" y="21600"/>
                </a:lnTo>
              </a:path>
            </a:pathLst>
          </a:custGeom>
          <a:ln w="6350">
            <a:solidFill>
              <a:srgbClr val="000000"/>
            </a:solidFill>
            <a:miter/>
            <a:tailEnd type="triangle"/>
          </a:ln>
        </p:spPr>
        <p:txBody>
          <a:bodyPr lIns="45719" rIns="45719" anchor="ctr"/>
          <a:lstStyle/>
          <a:p>
            <a:endParaRPr sz="1801"/>
          </a:p>
        </p:txBody>
      </p:sp>
      <p:grpSp>
        <p:nvGrpSpPr>
          <p:cNvPr id="1327" name="직사각형 30"/>
          <p:cNvGrpSpPr/>
          <p:nvPr/>
        </p:nvGrpSpPr>
        <p:grpSpPr>
          <a:xfrm>
            <a:off x="6365046" y="2848630"/>
            <a:ext cx="3343956" cy="246347"/>
            <a:chOff x="0" y="3196"/>
            <a:chExt cx="3343953" cy="246344"/>
          </a:xfrm>
        </p:grpSpPr>
        <p:sp>
          <p:nvSpPr>
            <p:cNvPr id="1325" name="Rectangle"/>
            <p:cNvSpPr/>
            <p:nvPr/>
          </p:nvSpPr>
          <p:spPr>
            <a:xfrm>
              <a:off x="0" y="31116"/>
              <a:ext cx="3343953" cy="190501"/>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000"/>
              </a:pPr>
              <a:endParaRPr sz="1001"/>
            </a:p>
          </p:txBody>
        </p:sp>
        <p:sp>
          <p:nvSpPr>
            <p:cNvPr id="1326" name="제품 가격을 바꿀 수 있음."/>
            <p:cNvSpPr txBox="1"/>
            <p:nvPr/>
          </p:nvSpPr>
          <p:spPr>
            <a:xfrm>
              <a:off x="0" y="3196"/>
              <a:ext cx="3343953" cy="2463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r>
                <a:rPr lang="en-US" sz="1001" dirty="0"/>
                <a:t>Change product price.</a:t>
              </a:r>
              <a:endParaRPr sz="1001" dirty="0"/>
            </a:p>
          </p:txBody>
        </p:sp>
      </p:grpSp>
      <p:sp>
        <p:nvSpPr>
          <p:cNvPr id="1328" name="직선 화살표 연결선 31"/>
          <p:cNvSpPr/>
          <p:nvPr/>
        </p:nvSpPr>
        <p:spPr>
          <a:xfrm>
            <a:off x="5669281" y="2740025"/>
            <a:ext cx="4832510" cy="2"/>
          </a:xfrm>
          <a:prstGeom prst="line">
            <a:avLst/>
          </a:prstGeom>
          <a:ln w="6350">
            <a:solidFill>
              <a:srgbClr val="000000"/>
            </a:solidFill>
            <a:miter/>
            <a:tailEnd type="triangle"/>
          </a:ln>
        </p:spPr>
        <p:txBody>
          <a:bodyPr lIns="45719" rIns="45719"/>
          <a:lstStyle/>
          <a:p>
            <a:endParaRPr sz="1801"/>
          </a:p>
        </p:txBody>
      </p:sp>
      <p:grpSp>
        <p:nvGrpSpPr>
          <p:cNvPr id="1331" name="직사각형 33"/>
          <p:cNvGrpSpPr/>
          <p:nvPr/>
        </p:nvGrpSpPr>
        <p:grpSpPr>
          <a:xfrm>
            <a:off x="10501788" y="2635251"/>
            <a:ext cx="1420996" cy="209550"/>
            <a:chOff x="0" y="0"/>
            <a:chExt cx="1420994" cy="209550"/>
          </a:xfrm>
        </p:grpSpPr>
        <p:sp>
          <p:nvSpPr>
            <p:cNvPr id="1329" name="Rectangle"/>
            <p:cNvSpPr/>
            <p:nvPr/>
          </p:nvSpPr>
          <p:spPr>
            <a:xfrm>
              <a:off x="0" y="0"/>
              <a:ext cx="1420994" cy="20955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30" name="제품을 매입하신 가격"/>
            <p:cNvSpPr txBox="1"/>
            <p:nvPr/>
          </p:nvSpPr>
          <p:spPr>
            <a:xfrm>
              <a:off x="0" y="4748"/>
              <a:ext cx="1420994" cy="200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700"/>
              </a:lvl1pPr>
            </a:lstStyle>
            <a:p>
              <a:r>
                <a:rPr lang="en-US" dirty="0"/>
                <a:t>Product purchased price.</a:t>
              </a:r>
              <a:endParaRPr dirty="0"/>
            </a:p>
          </p:txBody>
        </p:sp>
      </p:grpSp>
      <p:sp>
        <p:nvSpPr>
          <p:cNvPr id="1332" name="슬라이드 번호 개체 틀 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73</a:t>
            </a:fld>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F77B8AB7-9872-0A1A-762D-F3E8783AD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36"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74</a:t>
            </a:fld>
            <a:endParaRPr/>
          </a:p>
        </p:txBody>
      </p:sp>
      <p:grpSp>
        <p:nvGrpSpPr>
          <p:cNvPr id="1339" name="직사각형 6"/>
          <p:cNvGrpSpPr/>
          <p:nvPr/>
        </p:nvGrpSpPr>
        <p:grpSpPr>
          <a:xfrm>
            <a:off x="901700" y="2146301"/>
            <a:ext cx="5207001" cy="952500"/>
            <a:chOff x="0" y="0"/>
            <a:chExt cx="5207000" cy="952500"/>
          </a:xfrm>
        </p:grpSpPr>
        <p:sp>
          <p:nvSpPr>
            <p:cNvPr id="1337" name="Rectangle"/>
            <p:cNvSpPr/>
            <p:nvPr/>
          </p:nvSpPr>
          <p:spPr>
            <a:xfrm>
              <a:off x="0" y="0"/>
              <a:ext cx="5207000" cy="952500"/>
            </a:xfrm>
            <a:prstGeom prst="rect">
              <a:avLst/>
            </a:prstGeom>
            <a:noFill/>
            <a:ln w="28575" cap="flat">
              <a:solidFill>
                <a:srgbClr val="000000"/>
              </a:solidFill>
              <a:prstDash val="solid"/>
              <a:miter lim="800000"/>
            </a:ln>
            <a:effectLst/>
          </p:spPr>
          <p:txBody>
            <a:bodyPr wrap="square" lIns="45719" tIns="45719" rIns="45719" bIns="45719" numCol="1" anchor="ctr">
              <a:noAutofit/>
            </a:bodyPr>
            <a:lstStyle/>
            <a:p>
              <a:pPr algn="ctr">
                <a:defRPr sz="4400"/>
              </a:pPr>
              <a:endParaRPr sz="4400"/>
            </a:p>
          </p:txBody>
        </p:sp>
        <p:sp>
          <p:nvSpPr>
            <p:cNvPr id="1338" name="RETURN 방법."/>
            <p:cNvSpPr txBox="1"/>
            <p:nvPr/>
          </p:nvSpPr>
          <p:spPr>
            <a:xfrm>
              <a:off x="0" y="91531"/>
              <a:ext cx="5207000" cy="769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4400"/>
              </a:pPr>
              <a:r>
                <a:rPr sz="4400" dirty="0"/>
                <a:t>RETURN </a:t>
              </a:r>
              <a:r>
                <a:rPr lang="en-US" sz="4400" dirty="0"/>
                <a:t>GUIDE</a:t>
              </a:r>
              <a:r>
                <a:rPr sz="4400" dirty="0"/>
                <a:t>.</a:t>
              </a:r>
            </a:p>
          </p:txBody>
        </p:sp>
      </p:grpSp>
      <p:grpSp>
        <p:nvGrpSpPr>
          <p:cNvPr id="1342" name="직사각형 7"/>
          <p:cNvGrpSpPr/>
          <p:nvPr/>
        </p:nvGrpSpPr>
        <p:grpSpPr>
          <a:xfrm>
            <a:off x="-6354" y="3828103"/>
            <a:ext cx="6721482" cy="1246493"/>
            <a:chOff x="-1" y="-6471"/>
            <a:chExt cx="6721480" cy="2057644"/>
          </a:xfrm>
        </p:grpSpPr>
        <p:sp>
          <p:nvSpPr>
            <p:cNvPr id="1340" name="Rectangle"/>
            <p:cNvSpPr/>
            <p:nvPr/>
          </p:nvSpPr>
          <p:spPr>
            <a:xfrm>
              <a:off x="-1" y="0"/>
              <a:ext cx="6721480" cy="20447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500" b="1"/>
              </a:pPr>
              <a:endParaRPr sz="1500"/>
            </a:p>
          </p:txBody>
        </p:sp>
        <p:sp>
          <p:nvSpPr>
            <p:cNvPr id="1341" name="RECEIPT 바코드를 찍어 RETURN 할 수 있는 방법.…"/>
            <p:cNvSpPr txBox="1"/>
            <p:nvPr/>
          </p:nvSpPr>
          <p:spPr>
            <a:xfrm>
              <a:off x="-1" y="-6471"/>
              <a:ext cx="6721480" cy="205764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AutoNum type="arabicPeriod"/>
                <a:defRPr sz="1500" b="1"/>
              </a:pPr>
              <a:r>
                <a:rPr lang="en-US" sz="1500" dirty="0"/>
                <a:t>How to RETURN with RECEIPT BARCODE.</a:t>
              </a:r>
              <a:endParaRPr sz="1500" dirty="0">
                <a:solidFill>
                  <a:srgbClr val="FFFFFF"/>
                </a:solidFill>
              </a:endParaRPr>
            </a:p>
            <a:p>
              <a:pPr marL="342904" indent="-342904" algn="ctr">
                <a:buSzPct val="100000"/>
                <a:buAutoNum type="arabicPeriod"/>
                <a:defRPr sz="1500" b="1"/>
              </a:pPr>
              <a:endParaRPr sz="1500" dirty="0">
                <a:solidFill>
                  <a:srgbClr val="FFFFFF"/>
                </a:solidFill>
              </a:endParaRPr>
            </a:p>
            <a:p>
              <a:pPr marL="342904" indent="-342904" algn="ctr">
                <a:buSzPct val="100000"/>
                <a:buAutoNum type="arabicPeriod" startAt="2"/>
                <a:defRPr sz="1500" b="1"/>
              </a:pPr>
              <a:r>
                <a:rPr sz="1500" dirty="0"/>
                <a:t>(MANUAL RETURN MODE)</a:t>
              </a:r>
              <a:r>
                <a:rPr lang="en-US" sz="1500" dirty="0"/>
                <a:t> How to switch from SALES mode to RETURN mode.</a:t>
              </a:r>
              <a:endParaRPr sz="1500" dirty="0">
                <a:solidFill>
                  <a:srgbClr val="FFFFFF"/>
                </a:solidFill>
              </a:endParaRPr>
            </a:p>
            <a:p>
              <a:pPr marL="342904" indent="-342904" algn="ctr">
                <a:buSzPct val="100000"/>
                <a:buAutoNum type="arabicPeriod" startAt="3"/>
                <a:defRPr sz="1500" b="1"/>
              </a:pPr>
              <a:r>
                <a:rPr lang="en-US" sz="1500" dirty="0"/>
                <a:t>How to find and return payment.</a:t>
              </a:r>
              <a:endParaRPr sz="1500" dirty="0"/>
            </a:p>
          </p:txBody>
        </p:sp>
      </p:gr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1BEBB9F-445D-F541-7AA3-AB72FF4C1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46"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75</a:t>
            </a:fld>
            <a:endParaRPr/>
          </a:p>
        </p:txBody>
      </p:sp>
      <p:grpSp>
        <p:nvGrpSpPr>
          <p:cNvPr id="1349" name="직사각형 6"/>
          <p:cNvGrpSpPr/>
          <p:nvPr/>
        </p:nvGrpSpPr>
        <p:grpSpPr>
          <a:xfrm>
            <a:off x="0" y="211992"/>
            <a:ext cx="6289964" cy="369458"/>
            <a:chOff x="0" y="-12544"/>
            <a:chExt cx="6000750" cy="463241"/>
          </a:xfrm>
        </p:grpSpPr>
        <p:sp>
          <p:nvSpPr>
            <p:cNvPr id="1347" name="Rectangle"/>
            <p:cNvSpPr/>
            <p:nvPr/>
          </p:nvSpPr>
          <p:spPr>
            <a:xfrm>
              <a:off x="0" y="0"/>
              <a:ext cx="6000750" cy="438150"/>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48" name="RECEIPT 바코드를 찍어 RETURN 할 수 있는 방법."/>
            <p:cNvSpPr txBox="1"/>
            <p:nvPr/>
          </p:nvSpPr>
          <p:spPr>
            <a:xfrm>
              <a:off x="0" y="-12544"/>
              <a:ext cx="6000750" cy="4632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AutoNum type="arabicPeriod"/>
                <a:defRPr b="1">
                  <a:solidFill>
                    <a:srgbClr val="FFFFFF"/>
                  </a:solidFill>
                </a:defRPr>
              </a:pPr>
              <a:r>
                <a:rPr lang="en-US" sz="1801" dirty="0"/>
                <a:t>HOW TO RETURN WITH RECEIPT BARCODE.</a:t>
              </a:r>
              <a:endParaRPr sz="1801" dirty="0"/>
            </a:p>
          </p:txBody>
        </p:sp>
      </p:grpSp>
      <p:grpSp>
        <p:nvGrpSpPr>
          <p:cNvPr id="1352" name="직사각형 8"/>
          <p:cNvGrpSpPr/>
          <p:nvPr/>
        </p:nvGrpSpPr>
        <p:grpSpPr>
          <a:xfrm>
            <a:off x="361949" y="763733"/>
            <a:ext cx="4086228" cy="1438281"/>
            <a:chOff x="-1" y="-1"/>
            <a:chExt cx="4086225" cy="1438279"/>
          </a:xfrm>
        </p:grpSpPr>
        <p:sp>
          <p:nvSpPr>
            <p:cNvPr id="1350" name="Rectangle"/>
            <p:cNvSpPr/>
            <p:nvPr/>
          </p:nvSpPr>
          <p:spPr>
            <a:xfrm>
              <a:off x="-1" y="-1"/>
              <a:ext cx="4086225" cy="1438279"/>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51" name="RECEIPT아래 쪽 바코드를 스캔한다.               (팝업 창으로 뜬다. 바코드 손상 시 스캔 불가.)…"/>
            <p:cNvSpPr txBox="1"/>
            <p:nvPr/>
          </p:nvSpPr>
          <p:spPr>
            <a:xfrm>
              <a:off x="-1" y="26641"/>
              <a:ext cx="4086225" cy="13849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AutoNum type="arabicPeriod"/>
                <a:defRPr sz="1400">
                  <a:solidFill>
                    <a:srgbClr val="FFFFFF"/>
                  </a:solidFill>
                </a:defRPr>
              </a:pPr>
              <a:r>
                <a:rPr lang="en-US" sz="1200" dirty="0"/>
                <a:t>Scan the barcode below the RECEIPT. (A pop-up window will show on screen. Scanning is not possible if the barcode is damaged.</a:t>
              </a:r>
              <a:endParaRPr sz="1200" dirty="0"/>
            </a:p>
            <a:p>
              <a:pPr marL="342904" indent="-342904" algn="ctr">
                <a:buSzPct val="100000"/>
                <a:buAutoNum type="arabicPeriod"/>
                <a:defRPr sz="1100">
                  <a:solidFill>
                    <a:srgbClr val="FFFFFF"/>
                  </a:solidFill>
                </a:defRPr>
              </a:pPr>
              <a:endParaRPr sz="1200" dirty="0"/>
            </a:p>
            <a:p>
              <a:pPr marL="342904" indent="-342904" algn="ctr">
                <a:buSzPct val="100000"/>
                <a:buAutoNum type="arabicPeriod" startAt="2"/>
                <a:defRPr sz="1400">
                  <a:solidFill>
                    <a:srgbClr val="FFFFFF"/>
                  </a:solidFill>
                </a:defRPr>
              </a:pPr>
              <a:r>
                <a:rPr lang="en-US" sz="1200" dirty="0"/>
                <a:t>Press on the RETURN button at the top.</a:t>
              </a:r>
              <a:endParaRPr sz="1200" dirty="0"/>
            </a:p>
            <a:p>
              <a:pPr marL="342904" indent="-342904" algn="ctr">
                <a:buSzPct val="100000"/>
                <a:buAutoNum type="arabicPeriod" startAt="2"/>
                <a:defRPr sz="1400">
                  <a:solidFill>
                    <a:srgbClr val="FFFFFF"/>
                  </a:solidFill>
                </a:defRPr>
              </a:pPr>
              <a:endParaRPr sz="1200" dirty="0"/>
            </a:p>
            <a:p>
              <a:pPr marL="342904" indent="-342904" algn="ctr">
                <a:buSzPct val="100000"/>
                <a:buAutoNum type="arabicPeriod" startAt="3"/>
                <a:defRPr sz="1400">
                  <a:solidFill>
                    <a:srgbClr val="FFFFFF"/>
                  </a:solidFill>
                </a:defRPr>
              </a:pPr>
              <a:r>
                <a:rPr sz="1200" dirty="0"/>
                <a:t>WOULD LIKE TO RETURN? </a:t>
              </a:r>
              <a:r>
                <a:rPr lang="en-US" sz="1200" dirty="0"/>
                <a:t>PRESS OK.</a:t>
              </a:r>
              <a:endParaRPr sz="1200" dirty="0"/>
            </a:p>
          </p:txBody>
        </p:sp>
      </p:grpSp>
      <p:grpSp>
        <p:nvGrpSpPr>
          <p:cNvPr id="1355" name="직사각형 9"/>
          <p:cNvGrpSpPr/>
          <p:nvPr/>
        </p:nvGrpSpPr>
        <p:grpSpPr>
          <a:xfrm>
            <a:off x="94689" y="2335359"/>
            <a:ext cx="4601701" cy="381003"/>
            <a:chOff x="0" y="2923"/>
            <a:chExt cx="4601701" cy="381001"/>
          </a:xfrm>
        </p:grpSpPr>
        <p:sp>
          <p:nvSpPr>
            <p:cNvPr id="1353"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354"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pic>
        <p:nvPicPr>
          <p:cNvPr id="2" name="그림 1"/>
          <p:cNvPicPr>
            <a:picLocks noChangeAspect="1"/>
          </p:cNvPicPr>
          <p:nvPr/>
        </p:nvPicPr>
        <p:blipFill rotWithShape="1">
          <a:blip r:embed="rId3">
            <a:extLst>
              <a:ext uri="{28A0092B-C50C-407E-A947-70E740481C1C}">
                <a14:useLocalDpi xmlns:a14="http://schemas.microsoft.com/office/drawing/2010/main" val="0"/>
              </a:ext>
            </a:extLst>
          </a:blip>
          <a:srcRect l="12356" t="14109" r="22165" b="8853"/>
          <a:stretch/>
        </p:blipFill>
        <p:spPr>
          <a:xfrm>
            <a:off x="1195099" y="2786786"/>
            <a:ext cx="2419927" cy="3796146"/>
          </a:xfrm>
          <a:prstGeom prst="rect">
            <a:avLst/>
          </a:prstGeom>
        </p:spPr>
      </p:pic>
      <p:sp>
        <p:nvSpPr>
          <p:cNvPr id="3" name="직사각형 2"/>
          <p:cNvSpPr/>
          <p:nvPr/>
        </p:nvSpPr>
        <p:spPr>
          <a:xfrm>
            <a:off x="1359564" y="6138818"/>
            <a:ext cx="2255462" cy="307775"/>
          </a:xfrm>
          <a:prstGeom prst="rect">
            <a:avLst/>
          </a:prstGeom>
          <a:no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bg1"/>
                </a:solidFill>
                <a:effectLst/>
                <a:uFillTx/>
                <a:sym typeface="맑은 고딕"/>
              </a:rPr>
              <a:t>*RECEIPT</a:t>
            </a:r>
            <a:r>
              <a:rPr kumimoji="0" lang="en-US" sz="1400" b="1" i="0" u="none" strike="noStrike" cap="none" spc="0" normalizeH="0" dirty="0">
                <a:ln>
                  <a:noFill/>
                </a:ln>
                <a:solidFill>
                  <a:schemeClr val="bg1"/>
                </a:solidFill>
                <a:effectLst/>
                <a:uFillTx/>
                <a:sym typeface="맑은 고딕"/>
              </a:rPr>
              <a:t> BARCODE*</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11B83883-96A3-ABB8-123F-CA83BCD68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59"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76</a:t>
            </a:fld>
            <a:endParaRPr/>
          </a:p>
        </p:txBody>
      </p:sp>
      <p:grpSp>
        <p:nvGrpSpPr>
          <p:cNvPr id="1362" name="직사각형 6"/>
          <p:cNvGrpSpPr/>
          <p:nvPr/>
        </p:nvGrpSpPr>
        <p:grpSpPr>
          <a:xfrm>
            <a:off x="3967163" y="4381502"/>
            <a:ext cx="4252916" cy="419100"/>
            <a:chOff x="0" y="0"/>
            <a:chExt cx="4252913" cy="419100"/>
          </a:xfrm>
        </p:grpSpPr>
        <p:sp>
          <p:nvSpPr>
            <p:cNvPr id="1360" name="Rectangle"/>
            <p:cNvSpPr/>
            <p:nvPr/>
          </p:nvSpPr>
          <p:spPr>
            <a:xfrm>
              <a:off x="0" y="0"/>
              <a:ext cx="4252913" cy="4191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1361" name="RETURN 제품을 클릭 한다."/>
            <p:cNvSpPr txBox="1"/>
            <p:nvPr/>
          </p:nvSpPr>
          <p:spPr>
            <a:xfrm>
              <a:off x="0" y="24822"/>
              <a:ext cx="425291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Press on RETURNING product.</a:t>
              </a:r>
              <a:endParaRPr sz="1801" dirty="0"/>
            </a:p>
          </p:txBody>
        </p:sp>
      </p:grpSp>
      <p:grpSp>
        <p:nvGrpSpPr>
          <p:cNvPr id="1365" name="직사각형 7"/>
          <p:cNvGrpSpPr/>
          <p:nvPr/>
        </p:nvGrpSpPr>
        <p:grpSpPr>
          <a:xfrm>
            <a:off x="-1" y="151224"/>
            <a:ext cx="6291743" cy="369458"/>
            <a:chOff x="0" y="-59211"/>
            <a:chExt cx="6000750" cy="556572"/>
          </a:xfrm>
        </p:grpSpPr>
        <p:sp>
          <p:nvSpPr>
            <p:cNvPr id="1363" name="Rectangle"/>
            <p:cNvSpPr/>
            <p:nvPr/>
          </p:nvSpPr>
          <p:spPr>
            <a:xfrm>
              <a:off x="0" y="0"/>
              <a:ext cx="6000750" cy="438150"/>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64" name="RECEIPT 바코드를 찍어 RETURN 할 수 있는 방법."/>
            <p:cNvSpPr txBox="1"/>
            <p:nvPr/>
          </p:nvSpPr>
          <p:spPr>
            <a:xfrm>
              <a:off x="0" y="-59211"/>
              <a:ext cx="6000750" cy="55657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AutoNum type="arabicPeriod"/>
                <a:defRPr b="1">
                  <a:solidFill>
                    <a:srgbClr val="FFFFFF"/>
                  </a:solidFill>
                </a:defRPr>
              </a:pPr>
              <a:r>
                <a:rPr lang="en-US" sz="1801" dirty="0"/>
                <a:t>HOW TO RETURN WITH RECEIPT BARCODE.</a:t>
              </a:r>
              <a:endParaRPr sz="1801" dirty="0"/>
            </a:p>
          </p:txBody>
        </p:sp>
      </p:grpSp>
      <p:grpSp>
        <p:nvGrpSpPr>
          <p:cNvPr id="1368" name="직사각형 8"/>
          <p:cNvGrpSpPr/>
          <p:nvPr/>
        </p:nvGrpSpPr>
        <p:grpSpPr>
          <a:xfrm>
            <a:off x="3792766" y="4905377"/>
            <a:ext cx="4601703" cy="381003"/>
            <a:chOff x="0" y="2923"/>
            <a:chExt cx="4601701" cy="381001"/>
          </a:xfrm>
        </p:grpSpPr>
        <p:sp>
          <p:nvSpPr>
            <p:cNvPr id="1366"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367"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
        <p:nvSpPr>
          <p:cNvPr id="2" name="직사각형 1"/>
          <p:cNvSpPr/>
          <p:nvPr/>
        </p:nvSpPr>
        <p:spPr>
          <a:xfrm>
            <a:off x="3967164" y="3464723"/>
            <a:ext cx="3699018" cy="830995"/>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en-US" altLang="ko-KR" sz="1200" dirty="0"/>
              <a:t>After confirming the quantity of the product, if you would like to return 1 out of the 3 products then press on the number once. If you like to return all 3, go ahead and press it 3 times.</a:t>
            </a:r>
            <a:endParaRPr kumimoji="0" lang="en-US" sz="1200" b="0" i="0" u="none" strike="noStrike" cap="none" spc="0" normalizeH="0" baseline="0" dirty="0">
              <a:ln>
                <a:noFill/>
              </a:ln>
              <a:solidFill>
                <a:srgbClr val="000000"/>
              </a:solidFill>
              <a:effectLst/>
              <a:uFillTx/>
              <a:sym typeface="맑은 고딕"/>
            </a:endParaRPr>
          </a:p>
        </p:txBody>
      </p:sp>
      <p:sp>
        <p:nvSpPr>
          <p:cNvPr id="3" name="직사각형 2"/>
          <p:cNvSpPr/>
          <p:nvPr/>
        </p:nvSpPr>
        <p:spPr>
          <a:xfrm>
            <a:off x="4572000" y="2419927"/>
            <a:ext cx="1838036" cy="286328"/>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
        <p:nvSpPr>
          <p:cNvPr id="4" name="직사각형 3"/>
          <p:cNvSpPr/>
          <p:nvPr/>
        </p:nvSpPr>
        <p:spPr>
          <a:xfrm>
            <a:off x="3195639" y="2419927"/>
            <a:ext cx="212580" cy="286328"/>
          </a:xfrm>
          <a:prstGeom prst="rec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맑은 고딕"/>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A2BE26C-0D64-7A94-AC0C-7B34F7CF3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72"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77</a:t>
            </a:fld>
            <a:endParaRPr/>
          </a:p>
        </p:txBody>
      </p:sp>
      <p:grpSp>
        <p:nvGrpSpPr>
          <p:cNvPr id="1375" name="직사각형 6"/>
          <p:cNvGrpSpPr/>
          <p:nvPr/>
        </p:nvGrpSpPr>
        <p:grpSpPr>
          <a:xfrm>
            <a:off x="3967163" y="3571875"/>
            <a:ext cx="4252916" cy="885828"/>
            <a:chOff x="0" y="-1"/>
            <a:chExt cx="4252913" cy="885826"/>
          </a:xfrm>
        </p:grpSpPr>
        <p:sp>
          <p:nvSpPr>
            <p:cNvPr id="1373" name="Rectangle"/>
            <p:cNvSpPr/>
            <p:nvPr/>
          </p:nvSpPr>
          <p:spPr>
            <a:xfrm>
              <a:off x="0" y="-1"/>
              <a:ext cx="4252913" cy="88582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1374" name="RETURN 제품을 선택 후…"/>
            <p:cNvSpPr txBox="1"/>
            <p:nvPr/>
          </p:nvSpPr>
          <p:spPr>
            <a:xfrm>
              <a:off x="0" y="119621"/>
              <a:ext cx="4252913" cy="6465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After selecting RETURN product, press the RETURN button at the bottom right</a:t>
              </a:r>
              <a:endParaRPr sz="1801" dirty="0"/>
            </a:p>
          </p:txBody>
        </p:sp>
      </p:grpSp>
      <p:sp>
        <p:nvSpPr>
          <p:cNvPr id="1376" name="직사각형 7"/>
          <p:cNvSpPr/>
          <p:nvPr/>
        </p:nvSpPr>
        <p:spPr>
          <a:xfrm>
            <a:off x="8343900" y="4457700"/>
            <a:ext cx="628651" cy="628651"/>
          </a:xfrm>
          <a:prstGeom prst="rect">
            <a:avLst/>
          </a:prstGeom>
          <a:ln w="19050">
            <a:solidFill>
              <a:srgbClr val="FF0000"/>
            </a:solidFill>
            <a:miter/>
          </a:ln>
        </p:spPr>
        <p:txBody>
          <a:bodyPr lIns="45719" rIns="45719" anchor="ctr"/>
          <a:lstStyle/>
          <a:p>
            <a:pPr algn="ctr">
              <a:defRPr>
                <a:solidFill>
                  <a:srgbClr val="FFFFFF"/>
                </a:solidFill>
              </a:defRPr>
            </a:pPr>
            <a:endParaRPr sz="1801"/>
          </a:p>
        </p:txBody>
      </p:sp>
      <p:grpSp>
        <p:nvGrpSpPr>
          <p:cNvPr id="1379" name="직사각형 8"/>
          <p:cNvGrpSpPr/>
          <p:nvPr/>
        </p:nvGrpSpPr>
        <p:grpSpPr>
          <a:xfrm>
            <a:off x="-1" y="121864"/>
            <a:ext cx="6241409" cy="369458"/>
            <a:chOff x="0" y="-89223"/>
            <a:chExt cx="6000750" cy="616598"/>
          </a:xfrm>
        </p:grpSpPr>
        <p:sp>
          <p:nvSpPr>
            <p:cNvPr id="1377" name="Rectangle"/>
            <p:cNvSpPr/>
            <p:nvPr/>
          </p:nvSpPr>
          <p:spPr>
            <a:xfrm>
              <a:off x="0" y="0"/>
              <a:ext cx="6000750" cy="438150"/>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78" name="RECEIPT 바코드를 찍어 RETURN 할 수 있는 방법."/>
            <p:cNvSpPr txBox="1"/>
            <p:nvPr/>
          </p:nvSpPr>
          <p:spPr>
            <a:xfrm>
              <a:off x="0" y="-89223"/>
              <a:ext cx="6000750" cy="6165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AutoNum type="arabicPeriod"/>
                <a:defRPr b="1">
                  <a:solidFill>
                    <a:srgbClr val="FFFFFF"/>
                  </a:solidFill>
                </a:defRPr>
              </a:pPr>
              <a:r>
                <a:rPr lang="en-US" sz="1801" dirty="0"/>
                <a:t>HOW TO RETURN WITH RECEIPT BARCODE.</a:t>
              </a:r>
              <a:endParaRPr sz="1801" dirty="0"/>
            </a:p>
          </p:txBody>
        </p:sp>
      </p:grpSp>
      <p:grpSp>
        <p:nvGrpSpPr>
          <p:cNvPr id="1382" name="직사각형 9"/>
          <p:cNvGrpSpPr/>
          <p:nvPr/>
        </p:nvGrpSpPr>
        <p:grpSpPr>
          <a:xfrm>
            <a:off x="3792766" y="5975352"/>
            <a:ext cx="4601703" cy="381003"/>
            <a:chOff x="0" y="2923"/>
            <a:chExt cx="4601701" cy="381001"/>
          </a:xfrm>
        </p:grpSpPr>
        <p:sp>
          <p:nvSpPr>
            <p:cNvPr id="1380"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381"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6D534D10-5CFA-4453-E6E4-0DB81FFA9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86"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78</a:t>
            </a:fld>
            <a:endParaRPr/>
          </a:p>
        </p:txBody>
      </p:sp>
      <p:grpSp>
        <p:nvGrpSpPr>
          <p:cNvPr id="1389" name="직사각형 6"/>
          <p:cNvGrpSpPr/>
          <p:nvPr/>
        </p:nvGrpSpPr>
        <p:grpSpPr>
          <a:xfrm>
            <a:off x="57150" y="3524521"/>
            <a:ext cx="6934201" cy="1323437"/>
            <a:chOff x="0" y="-18780"/>
            <a:chExt cx="6934200" cy="1323437"/>
          </a:xfrm>
        </p:grpSpPr>
        <p:sp>
          <p:nvSpPr>
            <p:cNvPr id="1387" name="Rectangle"/>
            <p:cNvSpPr/>
            <p:nvPr/>
          </p:nvSpPr>
          <p:spPr>
            <a:xfrm>
              <a:off x="0" y="0"/>
              <a:ext cx="6934200" cy="1285875"/>
            </a:xfrm>
            <a:prstGeom prst="rect">
              <a:avLst/>
            </a:prstGeom>
            <a:solidFill>
              <a:srgbClr val="BFBFBF">
                <a:alpha val="4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1388" name="R이라 앞에 뜨면 RETURN 모드.…"/>
            <p:cNvSpPr txBox="1"/>
            <p:nvPr/>
          </p:nvSpPr>
          <p:spPr>
            <a:xfrm>
              <a:off x="0" y="-18780"/>
              <a:ext cx="6934200" cy="13234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457206" indent="-457206" algn="ctr">
                <a:buSzPct val="100000"/>
                <a:buAutoNum type="arabicPeriod"/>
                <a:defRPr sz="2000"/>
              </a:pPr>
              <a:r>
                <a:rPr lang="en-US" sz="2000" dirty="0"/>
                <a:t>® stands for RETURN mode.</a:t>
              </a:r>
              <a:endParaRPr sz="2000" dirty="0">
                <a:solidFill>
                  <a:srgbClr val="FFFFFF"/>
                </a:solidFill>
              </a:endParaRPr>
            </a:p>
            <a:p>
              <a:pPr marL="457206" indent="-457206" algn="ctr">
                <a:buSzPct val="100000"/>
                <a:buAutoNum type="arabicPeriod"/>
                <a:defRPr sz="2000"/>
              </a:pPr>
              <a:endParaRPr sz="2000" dirty="0">
                <a:solidFill>
                  <a:srgbClr val="FFFFFF"/>
                </a:solidFill>
              </a:endParaRPr>
            </a:p>
            <a:p>
              <a:pPr algn="ctr">
                <a:defRPr sz="2000"/>
              </a:pPr>
              <a:r>
                <a:rPr sz="2000" dirty="0"/>
                <a:t>2. </a:t>
              </a:r>
              <a:r>
                <a:rPr lang="en-US" sz="2000" dirty="0"/>
                <a:t>If the product price is showing by minus (-), press the PAY button.</a:t>
              </a:r>
              <a:endParaRPr sz="2000" dirty="0"/>
            </a:p>
          </p:txBody>
        </p:sp>
      </p:grpSp>
      <p:sp>
        <p:nvSpPr>
          <p:cNvPr id="1390" name="직사각형 7"/>
          <p:cNvSpPr/>
          <p:nvPr/>
        </p:nvSpPr>
        <p:spPr>
          <a:xfrm>
            <a:off x="10887077" y="5819776"/>
            <a:ext cx="1276350" cy="871540"/>
          </a:xfrm>
          <a:prstGeom prst="rect">
            <a:avLst/>
          </a:prstGeom>
          <a:solidFill>
            <a:srgbClr val="D9D9D9">
              <a:alpha val="27000"/>
            </a:srgbClr>
          </a:solidFill>
          <a:ln w="28575">
            <a:solidFill>
              <a:srgbClr val="FF0000"/>
            </a:solidFill>
            <a:miter/>
          </a:ln>
        </p:spPr>
        <p:txBody>
          <a:bodyPr lIns="45719" rIns="45719" anchor="ctr"/>
          <a:lstStyle/>
          <a:p>
            <a:pPr algn="ctr">
              <a:defRPr>
                <a:solidFill>
                  <a:srgbClr val="FFFFFF"/>
                </a:solidFill>
              </a:defRPr>
            </a:pPr>
            <a:endParaRPr sz="1801"/>
          </a:p>
        </p:txBody>
      </p:sp>
      <p:grpSp>
        <p:nvGrpSpPr>
          <p:cNvPr id="1393" name="직사각형 8"/>
          <p:cNvGrpSpPr/>
          <p:nvPr/>
        </p:nvGrpSpPr>
        <p:grpSpPr>
          <a:xfrm>
            <a:off x="0" y="138642"/>
            <a:ext cx="6233020" cy="369458"/>
            <a:chOff x="0" y="-71326"/>
            <a:chExt cx="6000750" cy="580804"/>
          </a:xfrm>
        </p:grpSpPr>
        <p:sp>
          <p:nvSpPr>
            <p:cNvPr id="1391" name="Rectangle"/>
            <p:cNvSpPr/>
            <p:nvPr/>
          </p:nvSpPr>
          <p:spPr>
            <a:xfrm>
              <a:off x="0" y="0"/>
              <a:ext cx="6000750" cy="43815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392" name="RECEIPT 바코드를 찍어 RETURN 할 수 있는 방법."/>
            <p:cNvSpPr txBox="1"/>
            <p:nvPr/>
          </p:nvSpPr>
          <p:spPr>
            <a:xfrm>
              <a:off x="0" y="-71326"/>
              <a:ext cx="6000750" cy="5808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342904" indent="-342904" algn="ctr">
                <a:buSzPct val="100000"/>
                <a:buAutoNum type="arabicPeriod"/>
                <a:defRPr b="1"/>
              </a:pPr>
              <a:r>
                <a:rPr lang="en-US" sz="1801" dirty="0"/>
                <a:t>HOW TO RETURN WITH RECEIPT BARCODE.</a:t>
              </a:r>
              <a:endParaRPr sz="1801" dirty="0"/>
            </a:p>
          </p:txBody>
        </p:sp>
      </p:grpSp>
      <p:grpSp>
        <p:nvGrpSpPr>
          <p:cNvPr id="1396" name="직사각형 9"/>
          <p:cNvGrpSpPr/>
          <p:nvPr/>
        </p:nvGrpSpPr>
        <p:grpSpPr>
          <a:xfrm>
            <a:off x="699525" y="5124451"/>
            <a:ext cx="4601701" cy="381003"/>
            <a:chOff x="0" y="2923"/>
            <a:chExt cx="4601701" cy="381001"/>
          </a:xfrm>
        </p:grpSpPr>
        <p:sp>
          <p:nvSpPr>
            <p:cNvPr id="1394"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395"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
        <p:nvSpPr>
          <p:cNvPr id="1397" name="직사각형 10"/>
          <p:cNvSpPr/>
          <p:nvPr/>
        </p:nvSpPr>
        <p:spPr>
          <a:xfrm>
            <a:off x="238124" y="1419226"/>
            <a:ext cx="190500" cy="895349"/>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D1B79731-7FF2-A3C2-686E-760FD984C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01"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79</a:t>
            </a:fld>
            <a:endParaRPr/>
          </a:p>
        </p:txBody>
      </p:sp>
      <p:sp>
        <p:nvSpPr>
          <p:cNvPr id="1402" name="직사각형 6"/>
          <p:cNvSpPr/>
          <p:nvPr/>
        </p:nvSpPr>
        <p:spPr>
          <a:xfrm>
            <a:off x="6886576" y="3629025"/>
            <a:ext cx="5095876" cy="1228725"/>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grpSp>
        <p:nvGrpSpPr>
          <p:cNvPr id="1405" name="직사각형 8"/>
          <p:cNvGrpSpPr/>
          <p:nvPr/>
        </p:nvGrpSpPr>
        <p:grpSpPr>
          <a:xfrm>
            <a:off x="352427" y="3543302"/>
            <a:ext cx="5972174" cy="1285876"/>
            <a:chOff x="0" y="0"/>
            <a:chExt cx="5972175" cy="1285875"/>
          </a:xfrm>
        </p:grpSpPr>
        <p:sp>
          <p:nvSpPr>
            <p:cNvPr id="1403" name="Rectangle"/>
            <p:cNvSpPr/>
            <p:nvPr/>
          </p:nvSpPr>
          <p:spPr>
            <a:xfrm>
              <a:off x="0" y="0"/>
              <a:ext cx="5972175" cy="1285875"/>
            </a:xfrm>
            <a:prstGeom prst="rect">
              <a:avLst/>
            </a:prstGeom>
            <a:solidFill>
              <a:srgbClr val="BFBFBF">
                <a:alpha val="4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1404" name="1. TOTAL PRICE가 (–) 마이너스 로 잡혔나 확인한다.…"/>
            <p:cNvSpPr txBox="1"/>
            <p:nvPr/>
          </p:nvSpPr>
          <p:spPr>
            <a:xfrm>
              <a:off x="0" y="288995"/>
              <a:ext cx="5972175" cy="7078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000"/>
              </a:pPr>
              <a:r>
                <a:rPr sz="2000" dirty="0"/>
                <a:t>1. </a:t>
              </a:r>
              <a:r>
                <a:rPr lang="en-US" sz="2000" dirty="0"/>
                <a:t>Check if TOTAL PRICE is ( - )</a:t>
              </a:r>
              <a:r>
                <a:rPr sz="2000" dirty="0"/>
                <a:t>.</a:t>
              </a:r>
              <a:endParaRPr sz="2000" dirty="0">
                <a:solidFill>
                  <a:srgbClr val="FFFFFF"/>
                </a:solidFill>
              </a:endParaRPr>
            </a:p>
            <a:p>
              <a:pPr algn="ctr">
                <a:defRPr sz="2000"/>
              </a:pPr>
              <a:r>
                <a:rPr sz="2000" dirty="0"/>
                <a:t>2. </a:t>
              </a:r>
              <a:r>
                <a:rPr lang="en-US" sz="2000" dirty="0"/>
                <a:t>Select “PAYMENT METHOD”.</a:t>
              </a:r>
              <a:endParaRPr sz="2000" dirty="0"/>
            </a:p>
          </p:txBody>
        </p:sp>
      </p:grpSp>
      <p:sp>
        <p:nvSpPr>
          <p:cNvPr id="1406" name="직사각형 9"/>
          <p:cNvSpPr/>
          <p:nvPr/>
        </p:nvSpPr>
        <p:spPr>
          <a:xfrm>
            <a:off x="5200651" y="5810250"/>
            <a:ext cx="1524000" cy="546100"/>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7D0035C0-E31A-7141-E4D0-0DEBBFE20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5" name="슬라이드 번호 개체 틀 4"/>
          <p:cNvSpPr txBox="1">
            <a:spLocks noGrp="1"/>
          </p:cNvSpPr>
          <p:nvPr>
            <p:ph type="sldNum" sz="quarter" idx="2"/>
          </p:nvPr>
        </p:nvSpPr>
        <p:spPr>
          <a:xfrm>
            <a:off x="11176508" y="6400413"/>
            <a:ext cx="177291"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a:t>
            </a:fld>
            <a:endParaRPr/>
          </a:p>
        </p:txBody>
      </p:sp>
      <p:sp>
        <p:nvSpPr>
          <p:cNvPr id="186" name="직사각형 7"/>
          <p:cNvSpPr/>
          <p:nvPr/>
        </p:nvSpPr>
        <p:spPr>
          <a:xfrm>
            <a:off x="5190566" y="2070847"/>
            <a:ext cx="1398494" cy="322731"/>
          </a:xfrm>
          <a:prstGeom prst="rect">
            <a:avLst/>
          </a:prstGeom>
          <a:solidFill>
            <a:srgbClr val="FFFFFF"/>
          </a:solidFill>
          <a:ln w="12700">
            <a:miter lim="400000"/>
          </a:ln>
        </p:spPr>
        <p:txBody>
          <a:bodyPr lIns="45719" rIns="45719" anchor="ctr"/>
          <a:lstStyle/>
          <a:p>
            <a:pPr algn="ctr">
              <a:defRPr>
                <a:solidFill>
                  <a:srgbClr val="FFFFFF"/>
                </a:solidFill>
              </a:defRPr>
            </a:pPr>
            <a:endParaRPr sz="1801"/>
          </a:p>
        </p:txBody>
      </p:sp>
      <p:sp>
        <p:nvSpPr>
          <p:cNvPr id="187" name="직사각형 8"/>
          <p:cNvSpPr/>
          <p:nvPr/>
        </p:nvSpPr>
        <p:spPr>
          <a:xfrm>
            <a:off x="3558989" y="2070845"/>
            <a:ext cx="1398494" cy="322731"/>
          </a:xfrm>
          <a:prstGeom prst="rect">
            <a:avLst/>
          </a:prstGeom>
          <a:solidFill>
            <a:srgbClr val="FFFFFF"/>
          </a:solidFill>
          <a:ln w="12700">
            <a:miter lim="400000"/>
          </a:ln>
        </p:spPr>
        <p:txBody>
          <a:bodyPr lIns="45719" rIns="45719" anchor="ctr"/>
          <a:lstStyle/>
          <a:p>
            <a:pPr algn="ctr">
              <a:defRPr>
                <a:solidFill>
                  <a:srgbClr val="FFFFFF"/>
                </a:solidFill>
              </a:defRPr>
            </a:pPr>
            <a:endParaRPr sz="1801"/>
          </a:p>
        </p:txBody>
      </p:sp>
      <p:sp>
        <p:nvSpPr>
          <p:cNvPr id="188" name="직사각형 9"/>
          <p:cNvSpPr/>
          <p:nvPr/>
        </p:nvSpPr>
        <p:spPr>
          <a:xfrm>
            <a:off x="1887660" y="2070843"/>
            <a:ext cx="1398494" cy="322731"/>
          </a:xfrm>
          <a:prstGeom prst="rect">
            <a:avLst/>
          </a:prstGeom>
          <a:solidFill>
            <a:srgbClr val="FFFFFF"/>
          </a:solidFill>
          <a:ln w="12700">
            <a:miter lim="400000"/>
          </a:ln>
        </p:spPr>
        <p:txBody>
          <a:bodyPr lIns="45719" rIns="45719" anchor="ctr"/>
          <a:lstStyle/>
          <a:p>
            <a:pPr algn="ctr">
              <a:defRPr>
                <a:solidFill>
                  <a:srgbClr val="FFFFFF"/>
                </a:solidFill>
              </a:defRPr>
            </a:pPr>
            <a:endParaRPr sz="1801"/>
          </a:p>
        </p:txBody>
      </p:sp>
      <p:grpSp>
        <p:nvGrpSpPr>
          <p:cNvPr id="191" name="직사각형 11"/>
          <p:cNvGrpSpPr/>
          <p:nvPr/>
        </p:nvGrpSpPr>
        <p:grpSpPr>
          <a:xfrm>
            <a:off x="10425954" y="611254"/>
            <a:ext cx="546848" cy="400108"/>
            <a:chOff x="0" y="-1933"/>
            <a:chExt cx="546846" cy="400107"/>
          </a:xfrm>
        </p:grpSpPr>
        <p:sp>
          <p:nvSpPr>
            <p:cNvPr id="189" name="Rectangle"/>
            <p:cNvSpPr/>
            <p:nvPr/>
          </p:nvSpPr>
          <p:spPr>
            <a:xfrm>
              <a:off x="0" y="95026"/>
              <a:ext cx="546846" cy="206188"/>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2000" b="1">
                  <a:solidFill>
                    <a:srgbClr val="FF0000"/>
                  </a:solidFill>
                </a:defRPr>
              </a:pPr>
              <a:endParaRPr sz="2000"/>
            </a:p>
          </p:txBody>
        </p:sp>
        <p:sp>
          <p:nvSpPr>
            <p:cNvPr id="190" name="1"/>
            <p:cNvSpPr txBox="1"/>
            <p:nvPr/>
          </p:nvSpPr>
          <p:spPr>
            <a:xfrm>
              <a:off x="0" y="-1933"/>
              <a:ext cx="546846" cy="4001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000" b="1">
                  <a:solidFill>
                    <a:srgbClr val="FF0000"/>
                  </a:solidFill>
                </a:defRPr>
              </a:lvl1pPr>
            </a:lstStyle>
            <a:p>
              <a:r>
                <a:t>1</a:t>
              </a:r>
            </a:p>
          </p:txBody>
        </p:sp>
      </p:grpSp>
      <p:grpSp>
        <p:nvGrpSpPr>
          <p:cNvPr id="194" name="직사각형 12"/>
          <p:cNvGrpSpPr/>
          <p:nvPr/>
        </p:nvGrpSpPr>
        <p:grpSpPr>
          <a:xfrm>
            <a:off x="11241741" y="1006298"/>
            <a:ext cx="717179" cy="461663"/>
            <a:chOff x="0" y="-960"/>
            <a:chExt cx="717178" cy="461662"/>
          </a:xfrm>
        </p:grpSpPr>
        <p:sp>
          <p:nvSpPr>
            <p:cNvPr id="192" name="Rectangle"/>
            <p:cNvSpPr/>
            <p:nvPr/>
          </p:nvSpPr>
          <p:spPr>
            <a:xfrm>
              <a:off x="0" y="77469"/>
              <a:ext cx="717178" cy="304801"/>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2400" b="1">
                  <a:solidFill>
                    <a:srgbClr val="FF0000"/>
                  </a:solidFill>
                </a:defRPr>
              </a:pPr>
              <a:endParaRPr sz="2400"/>
            </a:p>
          </p:txBody>
        </p:sp>
        <p:sp>
          <p:nvSpPr>
            <p:cNvPr id="193" name="2"/>
            <p:cNvSpPr txBox="1"/>
            <p:nvPr/>
          </p:nvSpPr>
          <p:spPr>
            <a:xfrm>
              <a:off x="0" y="-960"/>
              <a:ext cx="717178"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400" b="1">
                  <a:solidFill>
                    <a:srgbClr val="FF0000"/>
                  </a:solidFill>
                </a:defRPr>
              </a:lvl1pPr>
            </a:lstStyle>
            <a:p>
              <a:r>
                <a:t>2</a:t>
              </a:r>
            </a:p>
          </p:txBody>
        </p:sp>
      </p:grpSp>
      <p:grpSp>
        <p:nvGrpSpPr>
          <p:cNvPr id="197" name="직사각형 13"/>
          <p:cNvGrpSpPr/>
          <p:nvPr/>
        </p:nvGrpSpPr>
        <p:grpSpPr>
          <a:xfrm>
            <a:off x="6965575" y="1783975"/>
            <a:ext cx="4769227" cy="1335745"/>
            <a:chOff x="-1" y="-1"/>
            <a:chExt cx="4769226" cy="1335744"/>
          </a:xfrm>
        </p:grpSpPr>
        <p:sp>
          <p:nvSpPr>
            <p:cNvPr id="195" name="Rectangle"/>
            <p:cNvSpPr/>
            <p:nvPr/>
          </p:nvSpPr>
          <p:spPr>
            <a:xfrm>
              <a:off x="-1" y="-1"/>
              <a:ext cx="4769226" cy="133574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400"/>
              </a:pPr>
              <a:endParaRPr sz="1401"/>
            </a:p>
          </p:txBody>
        </p:sp>
        <p:sp>
          <p:nvSpPr>
            <p:cNvPr id="196" name="1번을 눌러주시면 지금 보시는 ADMIN이  나온다.…"/>
            <p:cNvSpPr txBox="1"/>
            <p:nvPr/>
          </p:nvSpPr>
          <p:spPr>
            <a:xfrm>
              <a:off x="-1" y="82778"/>
              <a:ext cx="4769226" cy="11701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buSzPct val="100000"/>
                <a:defRPr sz="1400"/>
              </a:pPr>
              <a:r>
                <a:rPr lang="en-US" sz="1401" dirty="0"/>
                <a:t>1.  Press on ADMINS “1” to go on current page to see all Administrators.</a:t>
              </a:r>
              <a:endParaRPr sz="1401" dirty="0">
                <a:solidFill>
                  <a:srgbClr val="FFFFFF"/>
                </a:solidFill>
              </a:endParaRPr>
            </a:p>
            <a:p>
              <a:pPr marL="342904" indent="-342904" algn="ctr">
                <a:buSzPct val="100000"/>
                <a:buAutoNum type="arabicPeriod"/>
                <a:defRPr sz="1400"/>
              </a:pPr>
              <a:endParaRPr sz="1401" dirty="0">
                <a:solidFill>
                  <a:srgbClr val="FFFFFF"/>
                </a:solidFill>
              </a:endParaRPr>
            </a:p>
            <a:p>
              <a:pPr marL="342904" indent="-342904" algn="ctr">
                <a:buSzPct val="100000"/>
                <a:buAutoNum type="arabicPeriod" startAt="2"/>
                <a:defRPr sz="1400"/>
              </a:pPr>
              <a:r>
                <a:rPr lang="en-US" sz="1401" dirty="0"/>
                <a:t>Press on ADD USER “2” to add and set  Administrators and Password.</a:t>
              </a:r>
              <a:endParaRPr sz="1401" dirty="0"/>
            </a:p>
          </p:txBody>
        </p:sp>
      </p:grpSp>
      <p:sp>
        <p:nvSpPr>
          <p:cNvPr id="198" name="직사각형 15"/>
          <p:cNvSpPr/>
          <p:nvPr/>
        </p:nvSpPr>
        <p:spPr>
          <a:xfrm>
            <a:off x="188260" y="1084730"/>
            <a:ext cx="582708" cy="179296"/>
          </a:xfrm>
          <a:prstGeom prst="rect">
            <a:avLst/>
          </a:prstGeom>
          <a:ln w="12700">
            <a:solidFill>
              <a:srgbClr val="FF0000"/>
            </a:solidFill>
            <a:miter/>
          </a:ln>
        </p:spPr>
        <p:txBody>
          <a:bodyPr lIns="45719" rIns="45719" anchor="ctr"/>
          <a:lstStyle/>
          <a:p>
            <a:pPr algn="ctr">
              <a:defRPr>
                <a:solidFill>
                  <a:srgbClr val="FFFFFF"/>
                </a:solidFill>
              </a:defRPr>
            </a:pPr>
            <a:endParaRPr sz="1801"/>
          </a:p>
        </p:txBody>
      </p:sp>
      <p:grpSp>
        <p:nvGrpSpPr>
          <p:cNvPr id="201" name="직사각형 17"/>
          <p:cNvGrpSpPr/>
          <p:nvPr/>
        </p:nvGrpSpPr>
        <p:grpSpPr>
          <a:xfrm>
            <a:off x="7049337" y="3429002"/>
            <a:ext cx="4601703" cy="381003"/>
            <a:chOff x="0" y="2923"/>
            <a:chExt cx="4601701" cy="381001"/>
          </a:xfrm>
        </p:grpSpPr>
        <p:sp>
          <p:nvSpPr>
            <p:cNvPr id="199"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200"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0F175DB-9BC3-7306-F17A-6555A7DB5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10"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80</a:t>
            </a:fld>
            <a:endParaRPr/>
          </a:p>
        </p:txBody>
      </p:sp>
      <p:grpSp>
        <p:nvGrpSpPr>
          <p:cNvPr id="1413" name="직사각형 7"/>
          <p:cNvGrpSpPr/>
          <p:nvPr/>
        </p:nvGrpSpPr>
        <p:grpSpPr>
          <a:xfrm>
            <a:off x="1" y="2"/>
            <a:ext cx="7858124" cy="390525"/>
            <a:chOff x="0" y="0"/>
            <a:chExt cx="7858125" cy="390525"/>
          </a:xfrm>
        </p:grpSpPr>
        <p:sp>
          <p:nvSpPr>
            <p:cNvPr id="1411" name="Rectangle"/>
            <p:cNvSpPr/>
            <p:nvPr/>
          </p:nvSpPr>
          <p:spPr>
            <a:xfrm>
              <a:off x="0" y="0"/>
              <a:ext cx="7858125" cy="39052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412" name="2. (MANUAL RETURN MODE) SALE 모드에서 RETURN 모드로 변경 방법."/>
            <p:cNvSpPr txBox="1"/>
            <p:nvPr/>
          </p:nvSpPr>
          <p:spPr>
            <a:xfrm>
              <a:off x="0" y="10533"/>
              <a:ext cx="7858125"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pPr>
              <a:r>
                <a:rPr sz="1801"/>
                <a:t>2. (MANUAL RETURN MODE) SALE 모드에서 RETURN 모드로 변경 방법.</a:t>
              </a:r>
            </a:p>
          </p:txBody>
        </p:sp>
      </p:grpSp>
      <p:sp>
        <p:nvSpPr>
          <p:cNvPr id="1414" name="직사각형 10"/>
          <p:cNvSpPr/>
          <p:nvPr/>
        </p:nvSpPr>
        <p:spPr>
          <a:xfrm>
            <a:off x="5257801" y="6384926"/>
            <a:ext cx="485774" cy="336549"/>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1415" name="직사각형 11"/>
          <p:cNvSpPr/>
          <p:nvPr/>
        </p:nvSpPr>
        <p:spPr>
          <a:xfrm>
            <a:off x="0" y="6419853"/>
            <a:ext cx="4772025" cy="266700"/>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grpSp>
        <p:nvGrpSpPr>
          <p:cNvPr id="1418" name="직사각형 12"/>
          <p:cNvGrpSpPr/>
          <p:nvPr/>
        </p:nvGrpSpPr>
        <p:grpSpPr>
          <a:xfrm>
            <a:off x="352427" y="3543301"/>
            <a:ext cx="5972174" cy="1285876"/>
            <a:chOff x="0" y="0"/>
            <a:chExt cx="5972175" cy="1285875"/>
          </a:xfrm>
        </p:grpSpPr>
        <p:sp>
          <p:nvSpPr>
            <p:cNvPr id="1416" name="Rectangle"/>
            <p:cNvSpPr/>
            <p:nvPr/>
          </p:nvSpPr>
          <p:spPr>
            <a:xfrm>
              <a:off x="0" y="0"/>
              <a:ext cx="5972175" cy="1285875"/>
            </a:xfrm>
            <a:prstGeom prst="rect">
              <a:avLst/>
            </a:prstGeom>
            <a:solidFill>
              <a:srgbClr val="BFBFBF">
                <a:alpha val="4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1417" name="1. 하단SALE MODE에서 RETURN MODE로 체인지.…"/>
            <p:cNvSpPr txBox="1"/>
            <p:nvPr/>
          </p:nvSpPr>
          <p:spPr>
            <a:xfrm>
              <a:off x="0" y="135107"/>
              <a:ext cx="5972175" cy="10156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000"/>
              </a:pPr>
              <a:r>
                <a:rPr sz="2000" dirty="0"/>
                <a:t>1. </a:t>
              </a:r>
              <a:r>
                <a:rPr lang="en-US" sz="2000" dirty="0"/>
                <a:t>Change from SALES MODE to TURN MODE on the bottom. (Red Box)</a:t>
              </a:r>
              <a:endParaRPr sz="2000" dirty="0">
                <a:solidFill>
                  <a:srgbClr val="FFFFFF"/>
                </a:solidFill>
              </a:endParaRPr>
            </a:p>
            <a:p>
              <a:pPr algn="ctr">
                <a:defRPr sz="2000"/>
              </a:pPr>
              <a:r>
                <a:rPr sz="2000" dirty="0"/>
                <a:t>2. </a:t>
              </a:r>
              <a:r>
                <a:rPr lang="en-US" sz="2000" dirty="0"/>
                <a:t>SALES MODE = Yellow | RETURN MODE = Red</a:t>
              </a:r>
              <a:endParaRPr sz="2000" dirty="0"/>
            </a:p>
          </p:txBody>
        </p:sp>
      </p:grpSp>
      <p:grpSp>
        <p:nvGrpSpPr>
          <p:cNvPr id="1421" name="직사각형 13"/>
          <p:cNvGrpSpPr/>
          <p:nvPr/>
        </p:nvGrpSpPr>
        <p:grpSpPr>
          <a:xfrm>
            <a:off x="699525" y="5124451"/>
            <a:ext cx="4601701" cy="381003"/>
            <a:chOff x="0" y="2923"/>
            <a:chExt cx="4601701" cy="381001"/>
          </a:xfrm>
        </p:grpSpPr>
        <p:sp>
          <p:nvSpPr>
            <p:cNvPr id="1419"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420"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F762D7C-F2E6-3FF2-ECC6-93ED7E9AE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25"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81</a:t>
            </a:fld>
            <a:endParaRPr/>
          </a:p>
        </p:txBody>
      </p:sp>
      <p:sp>
        <p:nvSpPr>
          <p:cNvPr id="1426" name="직사각형 6"/>
          <p:cNvSpPr/>
          <p:nvPr/>
        </p:nvSpPr>
        <p:spPr>
          <a:xfrm>
            <a:off x="5610227" y="3276600"/>
            <a:ext cx="962025" cy="523876"/>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grpSp>
        <p:nvGrpSpPr>
          <p:cNvPr id="1429" name="직사각형 7"/>
          <p:cNvGrpSpPr/>
          <p:nvPr/>
        </p:nvGrpSpPr>
        <p:grpSpPr>
          <a:xfrm>
            <a:off x="4762500" y="4038600"/>
            <a:ext cx="2667003" cy="574238"/>
            <a:chOff x="0" y="-1"/>
            <a:chExt cx="2667001" cy="574237"/>
          </a:xfrm>
        </p:grpSpPr>
        <p:sp>
          <p:nvSpPr>
            <p:cNvPr id="1427" name="Rectangle"/>
            <p:cNvSpPr/>
            <p:nvPr/>
          </p:nvSpPr>
          <p:spPr>
            <a:xfrm>
              <a:off x="0" y="-1"/>
              <a:ext cx="2667001" cy="574237"/>
            </a:xfrm>
            <a:prstGeom prst="rect">
              <a:avLst/>
            </a:prstGeom>
            <a:solidFill>
              <a:srgbClr val="BFBFBF">
                <a:alpha val="4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1428" name="RETURN을 누른다."/>
            <p:cNvSpPr txBox="1"/>
            <p:nvPr/>
          </p:nvSpPr>
          <p:spPr>
            <a:xfrm>
              <a:off x="0" y="87063"/>
              <a:ext cx="2667001" cy="4001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000">
                  <a:solidFill>
                    <a:srgbClr val="FFFFFF"/>
                  </a:solidFill>
                </a:defRPr>
              </a:pPr>
              <a:r>
                <a:rPr lang="en-US" sz="2000" dirty="0"/>
                <a:t>Press RETURN.</a:t>
              </a:r>
              <a:endParaRPr sz="2000" dirty="0"/>
            </a:p>
          </p:txBody>
        </p:sp>
      </p:grpSp>
      <p:grpSp>
        <p:nvGrpSpPr>
          <p:cNvPr id="1432" name="직사각형 8"/>
          <p:cNvGrpSpPr/>
          <p:nvPr/>
        </p:nvGrpSpPr>
        <p:grpSpPr>
          <a:xfrm>
            <a:off x="3790386" y="4850961"/>
            <a:ext cx="4601703" cy="381003"/>
            <a:chOff x="0" y="2923"/>
            <a:chExt cx="4601701" cy="381001"/>
          </a:xfrm>
        </p:grpSpPr>
        <p:sp>
          <p:nvSpPr>
            <p:cNvPr id="1430"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431"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grpSp>
        <p:nvGrpSpPr>
          <p:cNvPr id="1435" name="직사각형 9"/>
          <p:cNvGrpSpPr/>
          <p:nvPr/>
        </p:nvGrpSpPr>
        <p:grpSpPr>
          <a:xfrm>
            <a:off x="0" y="-128028"/>
            <a:ext cx="9706707" cy="646585"/>
            <a:chOff x="0" y="-128030"/>
            <a:chExt cx="7858125" cy="646585"/>
          </a:xfrm>
        </p:grpSpPr>
        <p:sp>
          <p:nvSpPr>
            <p:cNvPr id="1433" name="Rectangle"/>
            <p:cNvSpPr/>
            <p:nvPr/>
          </p:nvSpPr>
          <p:spPr>
            <a:xfrm>
              <a:off x="0" y="0"/>
              <a:ext cx="7858125" cy="39052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434" name="2. (MANUAL RETURN MODE) SALE 모드에서 RETURN 모드로 변경 방법."/>
            <p:cNvSpPr txBox="1"/>
            <p:nvPr/>
          </p:nvSpPr>
          <p:spPr>
            <a:xfrm>
              <a:off x="0" y="-128030"/>
              <a:ext cx="7858125" cy="646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sz="1801" dirty="0"/>
                <a:t>2. (MANUAL RETURN MODE) </a:t>
              </a:r>
              <a:r>
                <a:rPr lang="en-US" sz="1801" dirty="0"/>
                <a:t>How to change from SALES MODE to RETURN MODE.</a:t>
              </a:r>
              <a:endParaRPr sz="1801" dirty="0"/>
            </a:p>
          </p:txBody>
        </p:sp>
      </p:gr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C3CB8188-D8B8-C5C5-24AE-E596AE8B9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39"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82</a:t>
            </a:fld>
            <a:endParaRPr/>
          </a:p>
        </p:txBody>
      </p:sp>
      <p:sp>
        <p:nvSpPr>
          <p:cNvPr id="1440" name="직사각형 6"/>
          <p:cNvSpPr/>
          <p:nvPr/>
        </p:nvSpPr>
        <p:spPr>
          <a:xfrm>
            <a:off x="5257801" y="6384926"/>
            <a:ext cx="485774" cy="336549"/>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sp>
        <p:nvSpPr>
          <p:cNvPr id="1441" name="직사각형 7"/>
          <p:cNvSpPr/>
          <p:nvPr/>
        </p:nvSpPr>
        <p:spPr>
          <a:xfrm>
            <a:off x="0" y="6419853"/>
            <a:ext cx="4772025" cy="266700"/>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grpSp>
        <p:nvGrpSpPr>
          <p:cNvPr id="1444" name="직사각형 8"/>
          <p:cNvGrpSpPr/>
          <p:nvPr/>
        </p:nvGrpSpPr>
        <p:grpSpPr>
          <a:xfrm>
            <a:off x="228599" y="2643755"/>
            <a:ext cx="6219829" cy="2246767"/>
            <a:chOff x="-1" y="-61346"/>
            <a:chExt cx="6219828" cy="2246767"/>
          </a:xfrm>
        </p:grpSpPr>
        <p:sp>
          <p:nvSpPr>
            <p:cNvPr id="1442" name="Rectangle"/>
            <p:cNvSpPr/>
            <p:nvPr/>
          </p:nvSpPr>
          <p:spPr>
            <a:xfrm>
              <a:off x="-1" y="0"/>
              <a:ext cx="6219828" cy="2124075"/>
            </a:xfrm>
            <a:prstGeom prst="rect">
              <a:avLst/>
            </a:prstGeom>
            <a:solidFill>
              <a:srgbClr val="BFBFBF">
                <a:alpha val="4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1443" name="하단SALE MODE에서 RETURN MODE로 체인지.…"/>
            <p:cNvSpPr txBox="1"/>
            <p:nvPr/>
          </p:nvSpPr>
          <p:spPr>
            <a:xfrm>
              <a:off x="-1" y="-61346"/>
              <a:ext cx="6219828" cy="22467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457206" indent="-457206" algn="ctr">
                <a:buSzPct val="100000"/>
                <a:buAutoNum type="arabicPeriod"/>
                <a:defRPr sz="2000"/>
              </a:pPr>
              <a:r>
                <a:rPr lang="en-US" sz="2000" dirty="0"/>
                <a:t>Change from SALES MODE to RETURN MODE. (Red Box)</a:t>
              </a:r>
              <a:endParaRPr sz="2000" dirty="0">
                <a:solidFill>
                  <a:srgbClr val="FFFFFF"/>
                </a:solidFill>
              </a:endParaRPr>
            </a:p>
            <a:p>
              <a:pPr marL="457206" indent="-457206" algn="ctr">
                <a:buSzPct val="100000"/>
                <a:buAutoNum type="arabicPeriod"/>
                <a:defRPr sz="2000"/>
              </a:pPr>
              <a:endParaRPr sz="2000" dirty="0">
                <a:solidFill>
                  <a:srgbClr val="FFFFFF"/>
                </a:solidFill>
              </a:endParaRPr>
            </a:p>
            <a:p>
              <a:pPr algn="ctr">
                <a:defRPr sz="2000"/>
              </a:pPr>
              <a:r>
                <a:rPr lang="en-US" sz="2000" dirty="0"/>
                <a:t>2.   SALES MODE = Yellow | RETURN MODE = Red</a:t>
              </a:r>
              <a:endParaRPr sz="2000" dirty="0">
                <a:solidFill>
                  <a:srgbClr val="FFFFFF"/>
                </a:solidFill>
              </a:endParaRPr>
            </a:p>
            <a:p>
              <a:pPr algn="ctr">
                <a:defRPr sz="2000"/>
              </a:pPr>
              <a:endParaRPr sz="2000" dirty="0">
                <a:solidFill>
                  <a:srgbClr val="FFFFFF"/>
                </a:solidFill>
              </a:endParaRPr>
            </a:p>
            <a:p>
              <a:pPr algn="ctr">
                <a:defRPr sz="2000"/>
              </a:pPr>
              <a:r>
                <a:rPr lang="en-US" sz="2000" dirty="0"/>
                <a:t>Pay method is the same as general payment method.</a:t>
              </a:r>
              <a:endParaRPr sz="2000" dirty="0"/>
            </a:p>
          </p:txBody>
        </p:sp>
      </p:grpSp>
      <p:grpSp>
        <p:nvGrpSpPr>
          <p:cNvPr id="1447" name="직사각형 9"/>
          <p:cNvGrpSpPr/>
          <p:nvPr/>
        </p:nvGrpSpPr>
        <p:grpSpPr>
          <a:xfrm>
            <a:off x="1037663" y="5053014"/>
            <a:ext cx="4601701" cy="381003"/>
            <a:chOff x="0" y="2923"/>
            <a:chExt cx="4601701" cy="381001"/>
          </a:xfrm>
        </p:grpSpPr>
        <p:sp>
          <p:nvSpPr>
            <p:cNvPr id="1445"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446"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grpSp>
        <p:nvGrpSpPr>
          <p:cNvPr id="1450" name="직사각형 11"/>
          <p:cNvGrpSpPr/>
          <p:nvPr/>
        </p:nvGrpSpPr>
        <p:grpSpPr>
          <a:xfrm>
            <a:off x="1" y="-128028"/>
            <a:ext cx="9522068" cy="646585"/>
            <a:chOff x="0" y="-128030"/>
            <a:chExt cx="7858125" cy="646585"/>
          </a:xfrm>
        </p:grpSpPr>
        <p:sp>
          <p:nvSpPr>
            <p:cNvPr id="1448" name="Rectangle"/>
            <p:cNvSpPr/>
            <p:nvPr/>
          </p:nvSpPr>
          <p:spPr>
            <a:xfrm>
              <a:off x="0" y="0"/>
              <a:ext cx="7858125" cy="39052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449" name="2. (MANUAL RETURN MODE) SALE 모드에서 RETURN 모드로 변경 방법."/>
            <p:cNvSpPr txBox="1"/>
            <p:nvPr/>
          </p:nvSpPr>
          <p:spPr>
            <a:xfrm>
              <a:off x="0" y="-128030"/>
              <a:ext cx="7858125" cy="646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pPr>
              <a:r>
                <a:rPr sz="1801" dirty="0"/>
                <a:t>2. (MANUAL RETURN MODE) </a:t>
              </a:r>
              <a:r>
                <a:rPr lang="en-US" sz="1801" dirty="0"/>
                <a:t>How to change from SALES MODE to RETURN MODE.</a:t>
              </a:r>
              <a:endParaRPr sz="1801" dirty="0"/>
            </a:p>
          </p:txBody>
        </p:sp>
      </p:gr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FED8674-4162-0BA2-32E8-DB165354D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54"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83</a:t>
            </a:fld>
            <a:endParaRPr/>
          </a:p>
        </p:txBody>
      </p:sp>
      <p:sp>
        <p:nvSpPr>
          <p:cNvPr id="1455" name="직사각형 6"/>
          <p:cNvSpPr/>
          <p:nvPr/>
        </p:nvSpPr>
        <p:spPr>
          <a:xfrm>
            <a:off x="4667251" y="3276600"/>
            <a:ext cx="962025" cy="523876"/>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grpSp>
        <p:nvGrpSpPr>
          <p:cNvPr id="1458" name="직사각형 7"/>
          <p:cNvGrpSpPr/>
          <p:nvPr/>
        </p:nvGrpSpPr>
        <p:grpSpPr>
          <a:xfrm>
            <a:off x="4762500" y="4038600"/>
            <a:ext cx="2667003" cy="574238"/>
            <a:chOff x="0" y="-1"/>
            <a:chExt cx="2667001" cy="574237"/>
          </a:xfrm>
        </p:grpSpPr>
        <p:sp>
          <p:nvSpPr>
            <p:cNvPr id="1456" name="Rectangle"/>
            <p:cNvSpPr/>
            <p:nvPr/>
          </p:nvSpPr>
          <p:spPr>
            <a:xfrm>
              <a:off x="0" y="-1"/>
              <a:ext cx="2667001" cy="574237"/>
            </a:xfrm>
            <a:prstGeom prst="rect">
              <a:avLst/>
            </a:prstGeom>
            <a:solidFill>
              <a:srgbClr val="BFBFBF">
                <a:alpha val="4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1457" name="SALE을 누른다."/>
            <p:cNvSpPr txBox="1"/>
            <p:nvPr/>
          </p:nvSpPr>
          <p:spPr>
            <a:xfrm>
              <a:off x="0" y="87063"/>
              <a:ext cx="2667001" cy="4001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000" b="1">
                  <a:solidFill>
                    <a:srgbClr val="FFFFFF"/>
                  </a:solidFill>
                </a:defRPr>
              </a:pPr>
              <a:r>
                <a:rPr lang="en-US" sz="2000" dirty="0"/>
                <a:t>Press on SALE.</a:t>
              </a:r>
              <a:endParaRPr sz="2000" dirty="0"/>
            </a:p>
          </p:txBody>
        </p:sp>
      </p:grpSp>
      <p:grpSp>
        <p:nvGrpSpPr>
          <p:cNvPr id="1461" name="직사각형 8"/>
          <p:cNvGrpSpPr/>
          <p:nvPr/>
        </p:nvGrpSpPr>
        <p:grpSpPr>
          <a:xfrm>
            <a:off x="3514162" y="4683957"/>
            <a:ext cx="5715566" cy="1535870"/>
            <a:chOff x="0" y="0"/>
            <a:chExt cx="5715564" cy="1535868"/>
          </a:xfrm>
        </p:grpSpPr>
        <p:sp>
          <p:nvSpPr>
            <p:cNvPr id="1459" name="Rectangle"/>
            <p:cNvSpPr/>
            <p:nvPr/>
          </p:nvSpPr>
          <p:spPr>
            <a:xfrm>
              <a:off x="0" y="0"/>
              <a:ext cx="5715564" cy="1535868"/>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sz="2000" b="1">
                  <a:solidFill>
                    <a:srgbClr val="FFFFFF"/>
                  </a:solidFill>
                </a:defRPr>
              </a:pPr>
              <a:endParaRPr sz="2000"/>
            </a:p>
          </p:txBody>
        </p:sp>
        <p:sp>
          <p:nvSpPr>
            <p:cNvPr id="1460" name="※주의※…"/>
            <p:cNvSpPr txBox="1"/>
            <p:nvPr/>
          </p:nvSpPr>
          <p:spPr>
            <a:xfrm>
              <a:off x="0" y="106215"/>
              <a:ext cx="5715564" cy="13234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000">
                  <a:solidFill>
                    <a:srgbClr val="FFFFFF"/>
                  </a:solidFill>
                </a:defRPr>
              </a:pPr>
              <a:r>
                <a:rPr sz="2000" dirty="0"/>
                <a:t>※</a:t>
              </a:r>
              <a:r>
                <a:rPr lang="en-US" sz="2000" b="1" dirty="0"/>
                <a:t>CAUTION</a:t>
              </a:r>
              <a:r>
                <a:rPr sz="2000" dirty="0"/>
                <a:t>※</a:t>
              </a:r>
              <a:endParaRPr sz="2000" b="1" dirty="0"/>
            </a:p>
            <a:p>
              <a:pPr algn="ctr">
                <a:defRPr sz="2000" b="1">
                  <a:solidFill>
                    <a:srgbClr val="FFFFFF"/>
                  </a:solidFill>
                </a:defRPr>
              </a:pPr>
              <a:r>
                <a:rPr lang="en-US" sz="2000" dirty="0"/>
                <a:t>You must change back to SALES MODE before making any sales after being on RETURN MODE.</a:t>
              </a:r>
              <a:endParaRPr sz="2000" dirty="0"/>
            </a:p>
          </p:txBody>
        </p:sp>
      </p:grpSp>
      <p:grpSp>
        <p:nvGrpSpPr>
          <p:cNvPr id="1464" name="직사각형 9"/>
          <p:cNvGrpSpPr/>
          <p:nvPr/>
        </p:nvGrpSpPr>
        <p:grpSpPr>
          <a:xfrm>
            <a:off x="0" y="2"/>
            <a:ext cx="9530861" cy="390525"/>
            <a:chOff x="-1" y="0"/>
            <a:chExt cx="9530862" cy="390525"/>
          </a:xfrm>
        </p:grpSpPr>
        <p:sp>
          <p:nvSpPr>
            <p:cNvPr id="1462" name="Rectangle"/>
            <p:cNvSpPr/>
            <p:nvPr/>
          </p:nvSpPr>
          <p:spPr>
            <a:xfrm>
              <a:off x="0" y="0"/>
              <a:ext cx="7858125" cy="390525"/>
            </a:xfrm>
            <a:prstGeom prst="rect">
              <a:avLst/>
            </a:prstGeom>
            <a:no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463" name="2. (MANUAL RETURN MODE) RETURN 모드에서 SALE 모드로 변경 방법."/>
            <p:cNvSpPr txBox="1"/>
            <p:nvPr/>
          </p:nvSpPr>
          <p:spPr>
            <a:xfrm>
              <a:off x="-1" y="10533"/>
              <a:ext cx="9530862"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sz="1801" dirty="0"/>
                <a:t>2. (MANUAL RETURN MODE) </a:t>
              </a:r>
              <a:r>
                <a:rPr lang="en-US" sz="1801" dirty="0"/>
                <a:t>How to change from SALES MODE to RETURN MODE.</a:t>
              </a:r>
              <a:endParaRPr sz="1801" dirty="0"/>
            </a:p>
          </p:txBody>
        </p:sp>
      </p:gr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D5F5569B-3020-2DFE-0A62-BD71324A7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68"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84</a:t>
            </a:fld>
            <a:endParaRPr/>
          </a:p>
        </p:txBody>
      </p:sp>
      <p:sp>
        <p:nvSpPr>
          <p:cNvPr id="1469" name="직사각형 6"/>
          <p:cNvSpPr/>
          <p:nvPr/>
        </p:nvSpPr>
        <p:spPr>
          <a:xfrm>
            <a:off x="9591675" y="0"/>
            <a:ext cx="514350" cy="381001"/>
          </a:xfrm>
          <a:prstGeom prst="rect">
            <a:avLst/>
          </a:prstGeom>
          <a:ln w="28575">
            <a:solidFill>
              <a:srgbClr val="FF0000"/>
            </a:solidFill>
            <a:miter/>
          </a:ln>
        </p:spPr>
        <p:txBody>
          <a:bodyPr lIns="45719" rIns="45719" anchor="ctr"/>
          <a:lstStyle/>
          <a:p>
            <a:pPr algn="ctr">
              <a:defRPr>
                <a:solidFill>
                  <a:srgbClr val="FFFFFF"/>
                </a:solidFill>
              </a:defRPr>
            </a:pPr>
            <a:endParaRPr sz="1801"/>
          </a:p>
        </p:txBody>
      </p:sp>
      <p:grpSp>
        <p:nvGrpSpPr>
          <p:cNvPr id="1472" name="직사각형 8"/>
          <p:cNvGrpSpPr/>
          <p:nvPr/>
        </p:nvGrpSpPr>
        <p:grpSpPr>
          <a:xfrm>
            <a:off x="1209674" y="2778126"/>
            <a:ext cx="4143380" cy="581025"/>
            <a:chOff x="-1" y="0"/>
            <a:chExt cx="4143378" cy="581025"/>
          </a:xfrm>
        </p:grpSpPr>
        <p:sp>
          <p:nvSpPr>
            <p:cNvPr id="1470" name="Rectangle"/>
            <p:cNvSpPr/>
            <p:nvPr/>
          </p:nvSpPr>
          <p:spPr>
            <a:xfrm>
              <a:off x="-1" y="0"/>
              <a:ext cx="4143378" cy="581025"/>
            </a:xfrm>
            <a:prstGeom prst="rect">
              <a:avLst/>
            </a:prstGeom>
            <a:solidFill>
              <a:srgbClr val="BFBFBF">
                <a:alpha val="47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1"/>
            </a:p>
          </p:txBody>
        </p:sp>
        <p:sp>
          <p:nvSpPr>
            <p:cNvPr id="1471" name="1. 상단 TRANS 를 누른다."/>
            <p:cNvSpPr txBox="1"/>
            <p:nvPr/>
          </p:nvSpPr>
          <p:spPr>
            <a:xfrm>
              <a:off x="-1" y="97657"/>
              <a:ext cx="4143378" cy="4001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000"/>
              </a:pPr>
              <a:r>
                <a:rPr sz="2000" dirty="0"/>
                <a:t>1. </a:t>
              </a:r>
              <a:r>
                <a:rPr lang="en-US" sz="2000" dirty="0"/>
                <a:t>Press on TRANS</a:t>
              </a:r>
              <a:r>
                <a:rPr sz="2000" dirty="0"/>
                <a:t>.</a:t>
              </a:r>
            </a:p>
          </p:txBody>
        </p:sp>
      </p:grpSp>
      <p:grpSp>
        <p:nvGrpSpPr>
          <p:cNvPr id="1475" name="직사각형 9"/>
          <p:cNvGrpSpPr/>
          <p:nvPr/>
        </p:nvGrpSpPr>
        <p:grpSpPr>
          <a:xfrm>
            <a:off x="980513" y="3587752"/>
            <a:ext cx="4601701" cy="381003"/>
            <a:chOff x="0" y="2923"/>
            <a:chExt cx="4601701" cy="381001"/>
          </a:xfrm>
        </p:grpSpPr>
        <p:sp>
          <p:nvSpPr>
            <p:cNvPr id="1473"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474"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grpSp>
        <p:nvGrpSpPr>
          <p:cNvPr id="1478" name="직사각형 11"/>
          <p:cNvGrpSpPr/>
          <p:nvPr/>
        </p:nvGrpSpPr>
        <p:grpSpPr>
          <a:xfrm>
            <a:off x="1" y="-128028"/>
            <a:ext cx="7236068" cy="646585"/>
            <a:chOff x="0" y="-128030"/>
            <a:chExt cx="6467475" cy="646585"/>
          </a:xfrm>
        </p:grpSpPr>
        <p:sp>
          <p:nvSpPr>
            <p:cNvPr id="1476" name="Rectangle"/>
            <p:cNvSpPr/>
            <p:nvPr/>
          </p:nvSpPr>
          <p:spPr>
            <a:xfrm>
              <a:off x="0" y="0"/>
              <a:ext cx="6467475" cy="39052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477" name="3. TRANSATION에서 결제 내역을 찾아 RETURN 하는 방법"/>
            <p:cNvSpPr txBox="1"/>
            <p:nvPr/>
          </p:nvSpPr>
          <p:spPr>
            <a:xfrm>
              <a:off x="0" y="-128030"/>
              <a:ext cx="6467475" cy="646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pPr>
              <a:r>
                <a:rPr lang="en-US" sz="1801" dirty="0"/>
                <a:t>3. How to find payment details in TRANSACTION and RETURN.</a:t>
              </a:r>
              <a:endParaRPr sz="1801" dirty="0"/>
            </a:p>
          </p:txBody>
        </p:sp>
      </p:gr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E2F6F34-74C0-4E44-3C25-4E677DF4B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82"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85</a:t>
            </a:fld>
            <a:endParaRPr/>
          </a:p>
        </p:txBody>
      </p:sp>
      <p:grpSp>
        <p:nvGrpSpPr>
          <p:cNvPr id="1485" name="직사각형 7"/>
          <p:cNvGrpSpPr/>
          <p:nvPr/>
        </p:nvGrpSpPr>
        <p:grpSpPr>
          <a:xfrm>
            <a:off x="695322" y="2778986"/>
            <a:ext cx="5972178" cy="3883041"/>
            <a:chOff x="0" y="-225105"/>
            <a:chExt cx="5972176" cy="1815879"/>
          </a:xfrm>
        </p:grpSpPr>
        <p:sp>
          <p:nvSpPr>
            <p:cNvPr id="1483" name="Rectangle"/>
            <p:cNvSpPr/>
            <p:nvPr/>
          </p:nvSpPr>
          <p:spPr>
            <a:xfrm>
              <a:off x="0" y="41602"/>
              <a:ext cx="5734050" cy="1285876"/>
            </a:xfrm>
            <a:prstGeom prst="rect">
              <a:avLst/>
            </a:prstGeom>
            <a:solidFill>
              <a:srgbClr val="BFBFBF">
                <a:alpha val="47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sz="1801"/>
            </a:p>
          </p:txBody>
        </p:sp>
        <p:sp>
          <p:nvSpPr>
            <p:cNvPr id="1484" name="RETURN을 할 TRANSATION을 눌러 준다.…"/>
            <p:cNvSpPr txBox="1"/>
            <p:nvPr/>
          </p:nvSpPr>
          <p:spPr>
            <a:xfrm>
              <a:off x="238126" y="-225105"/>
              <a:ext cx="5734050" cy="18158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marL="457206" indent="-457206">
                <a:buSzPct val="100000"/>
                <a:buAutoNum type="arabicPeriod"/>
                <a:defRPr sz="1600" b="1"/>
              </a:pPr>
              <a:r>
                <a:rPr lang="en-US" sz="1600" dirty="0"/>
                <a:t>Press on the TRANSACTION you would like to return</a:t>
              </a:r>
              <a:r>
                <a:rPr sz="1600" dirty="0"/>
                <a:t>.</a:t>
              </a:r>
              <a:endParaRPr sz="1600" dirty="0">
                <a:solidFill>
                  <a:srgbClr val="FFFFFF"/>
                </a:solidFill>
              </a:endParaRPr>
            </a:p>
            <a:p>
              <a:pPr marL="457206" indent="-457206">
                <a:buSzPct val="100000"/>
                <a:buAutoNum type="arabicPeriod"/>
                <a:defRPr sz="1600" b="1"/>
              </a:pPr>
              <a:r>
                <a:rPr lang="en-US" sz="1600" dirty="0"/>
                <a:t>Press RETURN.</a:t>
              </a:r>
              <a:endParaRPr sz="1600" dirty="0">
                <a:solidFill>
                  <a:srgbClr val="FFFFFF"/>
                </a:solidFill>
              </a:endParaRPr>
            </a:p>
            <a:p>
              <a:pPr marL="457206" indent="-457206">
                <a:buSzPct val="100000"/>
                <a:buAutoNum type="arabicPeriod"/>
                <a:defRPr sz="1600" b="1"/>
              </a:pPr>
              <a:r>
                <a:rPr sz="1600" dirty="0"/>
                <a:t>WOULD LIKE TO RETURN? </a:t>
              </a:r>
              <a:r>
                <a:rPr lang="en-US" sz="1600" dirty="0"/>
                <a:t>Press OK.</a:t>
              </a:r>
              <a:endParaRPr sz="1600" dirty="0">
                <a:solidFill>
                  <a:srgbClr val="FFFFFF"/>
                </a:solidFill>
              </a:endParaRPr>
            </a:p>
            <a:p>
              <a:pPr marL="457206" indent="-457206">
                <a:buSzPct val="100000"/>
                <a:buAutoNum type="arabicPeriod"/>
                <a:defRPr sz="1600" b="1"/>
              </a:pPr>
              <a:r>
                <a:rPr lang="en-US" sz="1600" dirty="0"/>
                <a:t>Change and see transaction from another date</a:t>
              </a:r>
              <a:r>
                <a:rPr sz="1600" dirty="0"/>
                <a:t>.</a:t>
              </a:r>
              <a:r>
                <a:rPr lang="en-US" sz="1600" dirty="0"/>
                <a:t> “4”</a:t>
              </a:r>
              <a:endParaRPr sz="1600" dirty="0">
                <a:solidFill>
                  <a:srgbClr val="FFFFFF"/>
                </a:solidFill>
              </a:endParaRPr>
            </a:p>
            <a:p>
              <a:pPr marL="457206" indent="-457206">
                <a:buSzPct val="100000"/>
                <a:buAutoNum type="arabicPeriod"/>
                <a:defRPr sz="1600" b="1"/>
              </a:pPr>
              <a:r>
                <a:rPr lang="en-US" sz="1600" dirty="0"/>
                <a:t>If you cannot find the TRANSACTION you are looking for, press on “ALL TERMINALS” “5”.</a:t>
              </a:r>
              <a:endParaRPr sz="1600" dirty="0"/>
            </a:p>
          </p:txBody>
        </p:sp>
      </p:grpSp>
      <p:grpSp>
        <p:nvGrpSpPr>
          <p:cNvPr id="1488" name="직사각형 8"/>
          <p:cNvGrpSpPr/>
          <p:nvPr/>
        </p:nvGrpSpPr>
        <p:grpSpPr>
          <a:xfrm>
            <a:off x="7710489" y="1605113"/>
            <a:ext cx="500064" cy="461663"/>
            <a:chOff x="0" y="-961"/>
            <a:chExt cx="500063" cy="461662"/>
          </a:xfrm>
        </p:grpSpPr>
        <p:sp>
          <p:nvSpPr>
            <p:cNvPr id="1486" name="Rectangle"/>
            <p:cNvSpPr/>
            <p:nvPr/>
          </p:nvSpPr>
          <p:spPr>
            <a:xfrm>
              <a:off x="0" y="53657"/>
              <a:ext cx="500063" cy="352426"/>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2400" b="1">
                  <a:solidFill>
                    <a:srgbClr val="FF0000"/>
                  </a:solidFill>
                </a:defRPr>
              </a:pPr>
              <a:endParaRPr sz="2400"/>
            </a:p>
          </p:txBody>
        </p:sp>
        <p:sp>
          <p:nvSpPr>
            <p:cNvPr id="1487" name="2"/>
            <p:cNvSpPr txBox="1"/>
            <p:nvPr/>
          </p:nvSpPr>
          <p:spPr>
            <a:xfrm>
              <a:off x="0" y="-961"/>
              <a:ext cx="500063"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400" b="1">
                  <a:solidFill>
                    <a:srgbClr val="FF0000"/>
                  </a:solidFill>
                </a:defRPr>
              </a:lvl1pPr>
            </a:lstStyle>
            <a:p>
              <a:r>
                <a:t>2</a:t>
              </a:r>
            </a:p>
          </p:txBody>
        </p:sp>
      </p:grpSp>
      <p:grpSp>
        <p:nvGrpSpPr>
          <p:cNvPr id="1491" name="직사각형 9"/>
          <p:cNvGrpSpPr/>
          <p:nvPr/>
        </p:nvGrpSpPr>
        <p:grpSpPr>
          <a:xfrm>
            <a:off x="3003550" y="2012155"/>
            <a:ext cx="3663950" cy="2588422"/>
            <a:chOff x="0" y="0"/>
            <a:chExt cx="3663950" cy="2588419"/>
          </a:xfrm>
        </p:grpSpPr>
        <p:sp>
          <p:nvSpPr>
            <p:cNvPr id="1489" name="Rectangle"/>
            <p:cNvSpPr/>
            <p:nvPr/>
          </p:nvSpPr>
          <p:spPr>
            <a:xfrm>
              <a:off x="0" y="0"/>
              <a:ext cx="3663950" cy="2588419"/>
            </a:xfrm>
            <a:prstGeom prst="rect">
              <a:avLst/>
            </a:prstGeom>
            <a:noFill/>
            <a:ln w="19050" cap="flat">
              <a:solidFill>
                <a:srgbClr val="FF0000"/>
              </a:solidFill>
              <a:prstDash val="solid"/>
              <a:miter lim="800000"/>
            </a:ln>
            <a:effectLst/>
          </p:spPr>
          <p:txBody>
            <a:bodyPr wrap="square" lIns="45719" tIns="45719" rIns="45719" bIns="45719" numCol="1" anchor="ctr">
              <a:noAutofit/>
            </a:bodyPr>
            <a:lstStyle/>
            <a:p>
              <a:pPr algn="ctr">
                <a:defRPr sz="9600">
                  <a:solidFill>
                    <a:srgbClr val="FF0000"/>
                  </a:solidFill>
                </a:defRPr>
              </a:pPr>
              <a:endParaRPr sz="9600"/>
            </a:p>
          </p:txBody>
        </p:sp>
        <p:sp>
          <p:nvSpPr>
            <p:cNvPr id="1490" name="1"/>
            <p:cNvSpPr txBox="1"/>
            <p:nvPr/>
          </p:nvSpPr>
          <p:spPr>
            <a:xfrm>
              <a:off x="0" y="509382"/>
              <a:ext cx="3663950" cy="15696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9600">
                  <a:solidFill>
                    <a:srgbClr val="FF0000"/>
                  </a:solidFill>
                </a:defRPr>
              </a:lvl1pPr>
            </a:lstStyle>
            <a:p>
              <a:r>
                <a:t>1</a:t>
              </a:r>
            </a:p>
          </p:txBody>
        </p:sp>
      </p:grpSp>
      <p:grpSp>
        <p:nvGrpSpPr>
          <p:cNvPr id="1494" name="직사각형 11"/>
          <p:cNvGrpSpPr/>
          <p:nvPr/>
        </p:nvGrpSpPr>
        <p:grpSpPr>
          <a:xfrm>
            <a:off x="3003551" y="1605113"/>
            <a:ext cx="2311401" cy="461663"/>
            <a:chOff x="0" y="-961"/>
            <a:chExt cx="2311400" cy="461662"/>
          </a:xfrm>
        </p:grpSpPr>
        <p:sp>
          <p:nvSpPr>
            <p:cNvPr id="1492" name="Rectangle"/>
            <p:cNvSpPr/>
            <p:nvPr/>
          </p:nvSpPr>
          <p:spPr>
            <a:xfrm>
              <a:off x="0" y="53657"/>
              <a:ext cx="2311400" cy="352426"/>
            </a:xfrm>
            <a:prstGeom prst="rect">
              <a:avLst/>
            </a:prstGeom>
            <a:noFill/>
            <a:ln w="19050" cap="flat">
              <a:solidFill>
                <a:srgbClr val="FF0000"/>
              </a:solidFill>
              <a:prstDash val="solid"/>
              <a:miter lim="800000"/>
            </a:ln>
            <a:effectLst/>
          </p:spPr>
          <p:txBody>
            <a:bodyPr wrap="square" lIns="45719" tIns="45719" rIns="45719" bIns="45719" numCol="1" anchor="ctr">
              <a:noAutofit/>
            </a:bodyPr>
            <a:lstStyle/>
            <a:p>
              <a:pPr>
                <a:defRPr sz="2400" b="1">
                  <a:solidFill>
                    <a:srgbClr val="FF0000"/>
                  </a:solidFill>
                </a:defRPr>
              </a:pPr>
              <a:endParaRPr sz="2400"/>
            </a:p>
          </p:txBody>
        </p:sp>
        <p:sp>
          <p:nvSpPr>
            <p:cNvPr id="1493" name="4"/>
            <p:cNvSpPr txBox="1"/>
            <p:nvPr/>
          </p:nvSpPr>
          <p:spPr>
            <a:xfrm>
              <a:off x="0" y="-961"/>
              <a:ext cx="2311400" cy="46166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defRPr sz="2400" b="1">
                  <a:solidFill>
                    <a:srgbClr val="FF0000"/>
                  </a:solidFill>
                </a:defRPr>
              </a:lvl1pPr>
            </a:lstStyle>
            <a:p>
              <a:r>
                <a:t>4    </a:t>
              </a:r>
            </a:p>
          </p:txBody>
        </p:sp>
      </p:grpSp>
      <p:grpSp>
        <p:nvGrpSpPr>
          <p:cNvPr id="1497" name="직사각형 12"/>
          <p:cNvGrpSpPr/>
          <p:nvPr/>
        </p:nvGrpSpPr>
        <p:grpSpPr>
          <a:xfrm>
            <a:off x="7924800" y="1124282"/>
            <a:ext cx="1323975" cy="523218"/>
            <a:chOff x="0" y="14"/>
            <a:chExt cx="1323975" cy="523215"/>
          </a:xfrm>
        </p:grpSpPr>
        <p:sp>
          <p:nvSpPr>
            <p:cNvPr id="1495" name="Rectangle"/>
            <p:cNvSpPr/>
            <p:nvPr/>
          </p:nvSpPr>
          <p:spPr>
            <a:xfrm>
              <a:off x="0" y="113982"/>
              <a:ext cx="1323975" cy="295276"/>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defRPr b="1">
                  <a:solidFill>
                    <a:srgbClr val="FF0000"/>
                  </a:solidFill>
                </a:defRPr>
              </a:pPr>
              <a:endParaRPr sz="1801"/>
            </a:p>
          </p:txBody>
        </p:sp>
        <p:sp>
          <p:nvSpPr>
            <p:cNvPr id="1496" name="5"/>
            <p:cNvSpPr txBox="1"/>
            <p:nvPr/>
          </p:nvSpPr>
          <p:spPr>
            <a:xfrm>
              <a:off x="0" y="14"/>
              <a:ext cx="1323975" cy="52321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defRPr sz="2800" b="1">
                  <a:solidFill>
                    <a:srgbClr val="FF0000"/>
                  </a:solidFill>
                </a:defRPr>
              </a:lvl1pPr>
            </a:lstStyle>
            <a:p>
              <a:r>
                <a:t>5</a:t>
              </a:r>
            </a:p>
          </p:txBody>
        </p:sp>
      </p:gr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5F81BC1-FA4C-EBA4-7D0C-049C44A9C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01"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86</a:t>
            </a:fld>
            <a:endParaRPr/>
          </a:p>
        </p:txBody>
      </p:sp>
      <p:grpSp>
        <p:nvGrpSpPr>
          <p:cNvPr id="1504" name="직사각형 6"/>
          <p:cNvGrpSpPr/>
          <p:nvPr/>
        </p:nvGrpSpPr>
        <p:grpSpPr>
          <a:xfrm>
            <a:off x="3967163" y="4200528"/>
            <a:ext cx="4252916" cy="419100"/>
            <a:chOff x="0" y="0"/>
            <a:chExt cx="4252913" cy="419100"/>
          </a:xfrm>
        </p:grpSpPr>
        <p:sp>
          <p:nvSpPr>
            <p:cNvPr id="1502" name="Rectangle"/>
            <p:cNvSpPr/>
            <p:nvPr/>
          </p:nvSpPr>
          <p:spPr>
            <a:xfrm>
              <a:off x="0" y="0"/>
              <a:ext cx="4252913" cy="4191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1503" name="RETURN 제품을 클릭 한다."/>
            <p:cNvSpPr txBox="1"/>
            <p:nvPr/>
          </p:nvSpPr>
          <p:spPr>
            <a:xfrm>
              <a:off x="0" y="24822"/>
              <a:ext cx="4252913"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Click on RETURNING product.</a:t>
              </a:r>
              <a:endParaRPr sz="1801" dirty="0"/>
            </a:p>
          </p:txBody>
        </p:sp>
      </p:grpSp>
      <p:grpSp>
        <p:nvGrpSpPr>
          <p:cNvPr id="1507" name="직사각형 7"/>
          <p:cNvGrpSpPr/>
          <p:nvPr/>
        </p:nvGrpSpPr>
        <p:grpSpPr>
          <a:xfrm>
            <a:off x="3792766" y="4724401"/>
            <a:ext cx="4601703" cy="381003"/>
            <a:chOff x="0" y="2923"/>
            <a:chExt cx="4601701" cy="381001"/>
          </a:xfrm>
        </p:grpSpPr>
        <p:sp>
          <p:nvSpPr>
            <p:cNvPr id="1505"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506"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3D58B9FA-15A1-CA78-63F6-C385197F2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11"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87</a:t>
            </a:fld>
            <a:endParaRPr/>
          </a:p>
        </p:txBody>
      </p:sp>
      <p:grpSp>
        <p:nvGrpSpPr>
          <p:cNvPr id="1514" name="직사각형 6"/>
          <p:cNvGrpSpPr/>
          <p:nvPr/>
        </p:nvGrpSpPr>
        <p:grpSpPr>
          <a:xfrm>
            <a:off x="3967163" y="3591036"/>
            <a:ext cx="4252916" cy="923712"/>
            <a:chOff x="0" y="-18942"/>
            <a:chExt cx="4252913" cy="923710"/>
          </a:xfrm>
        </p:grpSpPr>
        <p:sp>
          <p:nvSpPr>
            <p:cNvPr id="1512" name="Rectangle"/>
            <p:cNvSpPr/>
            <p:nvPr/>
          </p:nvSpPr>
          <p:spPr>
            <a:xfrm>
              <a:off x="0" y="-1"/>
              <a:ext cx="4252913" cy="885826"/>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endParaRPr sz="1801"/>
            </a:p>
          </p:txBody>
        </p:sp>
        <p:sp>
          <p:nvSpPr>
            <p:cNvPr id="1513" name="RETURN 제품을 선택 후…"/>
            <p:cNvSpPr txBox="1"/>
            <p:nvPr/>
          </p:nvSpPr>
          <p:spPr>
            <a:xfrm>
              <a:off x="0" y="-18942"/>
              <a:ext cx="4252913" cy="9237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After selecting a RETURN product, Press the RETURN button at the bottom right.</a:t>
              </a:r>
              <a:endParaRPr sz="1801" dirty="0"/>
            </a:p>
          </p:txBody>
        </p:sp>
      </p:grpSp>
      <p:sp>
        <p:nvSpPr>
          <p:cNvPr id="1515" name="직사각형 7"/>
          <p:cNvSpPr/>
          <p:nvPr/>
        </p:nvSpPr>
        <p:spPr>
          <a:xfrm>
            <a:off x="8343900" y="4495800"/>
            <a:ext cx="628651" cy="628651"/>
          </a:xfrm>
          <a:prstGeom prst="rect">
            <a:avLst/>
          </a:prstGeom>
          <a:ln w="19050">
            <a:solidFill>
              <a:srgbClr val="FF0000"/>
            </a:solidFill>
            <a:miter/>
          </a:ln>
        </p:spPr>
        <p:txBody>
          <a:bodyPr lIns="45719" rIns="45719" anchor="ctr"/>
          <a:lstStyle/>
          <a:p>
            <a:pPr algn="ctr">
              <a:defRPr>
                <a:solidFill>
                  <a:srgbClr val="FFFFFF"/>
                </a:solidFill>
              </a:defRPr>
            </a:pPr>
            <a:endParaRPr sz="1801"/>
          </a:p>
        </p:txBody>
      </p:sp>
      <p:grpSp>
        <p:nvGrpSpPr>
          <p:cNvPr id="1518" name="직사각형 8"/>
          <p:cNvGrpSpPr/>
          <p:nvPr/>
        </p:nvGrpSpPr>
        <p:grpSpPr>
          <a:xfrm>
            <a:off x="3792766" y="6013451"/>
            <a:ext cx="4601703" cy="381003"/>
            <a:chOff x="0" y="2923"/>
            <a:chExt cx="4601701" cy="381001"/>
          </a:xfrm>
        </p:grpSpPr>
        <p:sp>
          <p:nvSpPr>
            <p:cNvPr id="1516"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1517"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B24F0899-09DB-BB5F-1EDC-049CD1B56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21"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88</a:t>
            </a:fld>
            <a:endParaRPr/>
          </a:p>
        </p:txBody>
      </p:sp>
      <p:grpSp>
        <p:nvGrpSpPr>
          <p:cNvPr id="1525" name="직사각형 6"/>
          <p:cNvGrpSpPr/>
          <p:nvPr/>
        </p:nvGrpSpPr>
        <p:grpSpPr>
          <a:xfrm>
            <a:off x="1162053" y="3596246"/>
            <a:ext cx="4200524" cy="646585"/>
            <a:chOff x="0" y="-42305"/>
            <a:chExt cx="4200525" cy="646585"/>
          </a:xfrm>
        </p:grpSpPr>
        <p:sp>
          <p:nvSpPr>
            <p:cNvPr id="1523" name="Rectangle"/>
            <p:cNvSpPr/>
            <p:nvPr/>
          </p:nvSpPr>
          <p:spPr>
            <a:xfrm>
              <a:off x="0" y="0"/>
              <a:ext cx="4200525" cy="561975"/>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endParaRPr sz="1801"/>
            </a:p>
          </p:txBody>
        </p:sp>
        <p:sp>
          <p:nvSpPr>
            <p:cNvPr id="1524" name="일반 결제 방법이 랑 동일한 결제 방법."/>
            <p:cNvSpPr txBox="1"/>
            <p:nvPr/>
          </p:nvSpPr>
          <p:spPr>
            <a:xfrm>
              <a:off x="0" y="-42305"/>
              <a:ext cx="4200525" cy="646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r>
                <a:rPr lang="en-US" sz="1801" dirty="0"/>
                <a:t>Return payment method same as normal payment method.</a:t>
              </a:r>
              <a:endParaRPr sz="1801" dirty="0"/>
            </a:p>
          </p:txBody>
        </p:sp>
      </p:gr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software, computer icon&#10;&#10;Description automatically generated">
            <a:extLst>
              <a:ext uri="{FF2B5EF4-FFF2-40B4-BE49-F238E27FC236}">
                <a16:creationId xmlns:a16="http://schemas.microsoft.com/office/drawing/2014/main" id="{89B8C198-2741-1203-978A-7B8D526F7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04" name="타원 6"/>
          <p:cNvSpPr/>
          <p:nvPr/>
        </p:nvSpPr>
        <p:spPr>
          <a:xfrm>
            <a:off x="5643564" y="2610971"/>
            <a:ext cx="904876" cy="990601"/>
          </a:xfrm>
          <a:prstGeom prst="ellipse">
            <a:avLst/>
          </a:prstGeom>
          <a:ln w="28575">
            <a:solidFill>
              <a:srgbClr val="FF0000"/>
            </a:solidFill>
            <a:miter/>
          </a:ln>
        </p:spPr>
        <p:txBody>
          <a:bodyPr lIns="45719" rIns="45719" anchor="ctr"/>
          <a:lstStyle/>
          <a:p>
            <a:pPr algn="ctr">
              <a:defRPr>
                <a:solidFill>
                  <a:srgbClr val="FFFFFF"/>
                </a:solidFill>
              </a:defRPr>
            </a:pPr>
            <a:endParaRPr sz="1801"/>
          </a:p>
        </p:txBody>
      </p:sp>
      <p:sp>
        <p:nvSpPr>
          <p:cNvPr id="1013" name="꺾인 연결선 8"/>
          <p:cNvSpPr/>
          <p:nvPr/>
        </p:nvSpPr>
        <p:spPr>
          <a:xfrm>
            <a:off x="3025142" y="1609725"/>
            <a:ext cx="2603500" cy="14954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32" y="21600"/>
                </a:lnTo>
                <a:lnTo>
                  <a:pt x="10832" y="0"/>
                </a:lnTo>
                <a:lnTo>
                  <a:pt x="0" y="0"/>
                </a:lnTo>
              </a:path>
            </a:pathLst>
          </a:custGeom>
          <a:ln w="6350">
            <a:solidFill>
              <a:srgbClr val="FF0000"/>
            </a:solidFill>
            <a:miter/>
            <a:tailEnd type="triangle"/>
          </a:ln>
        </p:spPr>
        <p:txBody>
          <a:bodyPr/>
          <a:lstStyle/>
          <a:p>
            <a:endParaRPr sz="1801"/>
          </a:p>
        </p:txBody>
      </p:sp>
      <p:grpSp>
        <p:nvGrpSpPr>
          <p:cNvPr id="1008" name="직사각형 12"/>
          <p:cNvGrpSpPr/>
          <p:nvPr/>
        </p:nvGrpSpPr>
        <p:grpSpPr>
          <a:xfrm>
            <a:off x="243842" y="1319452"/>
            <a:ext cx="2781300" cy="695325"/>
            <a:chOff x="0" y="0"/>
            <a:chExt cx="2781300" cy="695325"/>
          </a:xfrm>
        </p:grpSpPr>
        <p:sp>
          <p:nvSpPr>
            <p:cNvPr id="1006" name="Rectangle"/>
            <p:cNvSpPr/>
            <p:nvPr/>
          </p:nvSpPr>
          <p:spPr>
            <a:xfrm>
              <a:off x="0" y="0"/>
              <a:ext cx="2781300" cy="695325"/>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007" name="SETTLE TRANS를…"/>
            <p:cNvSpPr txBox="1"/>
            <p:nvPr/>
          </p:nvSpPr>
          <p:spPr>
            <a:xfrm>
              <a:off x="0" y="24371"/>
              <a:ext cx="2781300" cy="64658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rPr lang="en-US" sz="1801" dirty="0">
                  <a:solidFill>
                    <a:schemeClr val="tx1"/>
                  </a:solidFill>
                </a:rPr>
                <a:t>Press on</a:t>
              </a:r>
              <a:br>
                <a:rPr lang="en-US" sz="1801" dirty="0">
                  <a:solidFill>
                    <a:schemeClr val="tx1"/>
                  </a:solidFill>
                </a:rPr>
              </a:br>
              <a:r>
                <a:rPr lang="en-US" sz="1801" dirty="0">
                  <a:solidFill>
                    <a:schemeClr val="tx1"/>
                  </a:solidFill>
                </a:rPr>
                <a:t>“SETTLE TRANS”</a:t>
              </a:r>
              <a:endParaRPr sz="1801" dirty="0">
                <a:solidFill>
                  <a:schemeClr val="tx1"/>
                </a:solidFill>
              </a:endParaRPr>
            </a:p>
          </p:txBody>
        </p:sp>
      </p:grpSp>
      <p:sp>
        <p:nvSpPr>
          <p:cNvPr id="1009" name="슬라이드 번호 개체 틀 2"/>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89</a:t>
            </a:fld>
            <a:endParaRPr/>
          </a:p>
        </p:txBody>
      </p:sp>
      <p:grpSp>
        <p:nvGrpSpPr>
          <p:cNvPr id="1012" name="직사각형 9"/>
          <p:cNvGrpSpPr/>
          <p:nvPr/>
        </p:nvGrpSpPr>
        <p:grpSpPr>
          <a:xfrm>
            <a:off x="3804949" y="145258"/>
            <a:ext cx="4416702" cy="898526"/>
            <a:chOff x="0" y="0"/>
            <a:chExt cx="4416701" cy="898525"/>
          </a:xfrm>
        </p:grpSpPr>
        <p:sp>
          <p:nvSpPr>
            <p:cNvPr id="1010" name="Rectangle"/>
            <p:cNvSpPr/>
            <p:nvPr/>
          </p:nvSpPr>
          <p:spPr>
            <a:xfrm>
              <a:off x="0" y="0"/>
              <a:ext cx="4416701" cy="89852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011" name="카드 마감,배치 방법"/>
            <p:cNvSpPr txBox="1"/>
            <p:nvPr/>
          </p:nvSpPr>
          <p:spPr>
            <a:xfrm>
              <a:off x="0" y="126099"/>
              <a:ext cx="4416701" cy="6463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3600">
                  <a:solidFill>
                    <a:srgbClr val="FFFFFF"/>
                  </a:solidFill>
                </a:defRPr>
              </a:pPr>
              <a:r>
                <a:rPr sz="3600" dirty="0" err="1">
                  <a:solidFill>
                    <a:schemeClr val="tx1"/>
                  </a:solidFill>
                </a:rPr>
                <a:t>카드</a:t>
              </a:r>
              <a:r>
                <a:rPr sz="3600" dirty="0">
                  <a:solidFill>
                    <a:schemeClr val="tx1"/>
                  </a:solidFill>
                </a:rPr>
                <a:t> </a:t>
              </a:r>
              <a:r>
                <a:rPr sz="3600" dirty="0" err="1">
                  <a:solidFill>
                    <a:schemeClr val="tx1"/>
                  </a:solidFill>
                </a:rPr>
                <a:t>마감,배치</a:t>
              </a:r>
              <a:r>
                <a:rPr sz="3600" dirty="0">
                  <a:solidFill>
                    <a:schemeClr val="tx1"/>
                  </a:solidFill>
                </a:rPr>
                <a:t> </a:t>
              </a:r>
              <a:r>
                <a:rPr sz="3600" dirty="0" err="1">
                  <a:solidFill>
                    <a:schemeClr val="tx1"/>
                  </a:solidFill>
                </a:rPr>
                <a:t>방법</a:t>
              </a:r>
              <a:endParaRPr sz="3600" dirty="0">
                <a:solidFill>
                  <a:schemeClr val="tx1"/>
                </a:solidFill>
              </a:endParaRP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DBAF2E8-2FAE-AEB0-348C-1B00BE8ED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4" name="슬라이드 번호 개체 틀 4"/>
          <p:cNvSpPr txBox="1">
            <a:spLocks noGrp="1"/>
          </p:cNvSpPr>
          <p:nvPr>
            <p:ph type="sldNum" sz="quarter" idx="2"/>
          </p:nvPr>
        </p:nvSpPr>
        <p:spPr>
          <a:xfrm>
            <a:off x="11176508" y="6400413"/>
            <a:ext cx="177291"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a:t>
            </a:fld>
            <a:endParaRPr dirty="0"/>
          </a:p>
        </p:txBody>
      </p:sp>
      <p:grpSp>
        <p:nvGrpSpPr>
          <p:cNvPr id="208" name="직사각형 6"/>
          <p:cNvGrpSpPr/>
          <p:nvPr/>
        </p:nvGrpSpPr>
        <p:grpSpPr>
          <a:xfrm>
            <a:off x="3454402" y="3829050"/>
            <a:ext cx="1603374" cy="514350"/>
            <a:chOff x="0" y="0"/>
            <a:chExt cx="1603375" cy="514350"/>
          </a:xfrm>
        </p:grpSpPr>
        <p:sp>
          <p:nvSpPr>
            <p:cNvPr id="206" name="Rectangle"/>
            <p:cNvSpPr/>
            <p:nvPr/>
          </p:nvSpPr>
          <p:spPr>
            <a:xfrm>
              <a:off x="0" y="0"/>
              <a:ext cx="1603375" cy="514350"/>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1200"/>
              </a:pPr>
              <a:endParaRPr sz="1200"/>
            </a:p>
          </p:txBody>
        </p:sp>
        <p:sp>
          <p:nvSpPr>
            <p:cNvPr id="207" name="이름을 적어준다."/>
            <p:cNvSpPr txBox="1"/>
            <p:nvPr/>
          </p:nvSpPr>
          <p:spPr>
            <a:xfrm>
              <a:off x="0" y="26343"/>
              <a:ext cx="1603375"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200"/>
              </a:pPr>
              <a:endParaRPr sz="1200" dirty="0"/>
            </a:p>
            <a:p>
              <a:pPr algn="ctr">
                <a:defRPr sz="1200"/>
              </a:pPr>
              <a:r>
                <a:rPr lang="en-US" sz="1200" dirty="0"/>
                <a:t>"Name”</a:t>
              </a:r>
              <a:endParaRPr sz="1200" dirty="0"/>
            </a:p>
          </p:txBody>
        </p:sp>
      </p:grpSp>
      <p:grpSp>
        <p:nvGrpSpPr>
          <p:cNvPr id="211" name="직사각형 7"/>
          <p:cNvGrpSpPr/>
          <p:nvPr/>
        </p:nvGrpSpPr>
        <p:grpSpPr>
          <a:xfrm>
            <a:off x="5149851" y="3838575"/>
            <a:ext cx="1603374" cy="514351"/>
            <a:chOff x="0" y="0"/>
            <a:chExt cx="1603375" cy="514350"/>
          </a:xfrm>
        </p:grpSpPr>
        <p:sp>
          <p:nvSpPr>
            <p:cNvPr id="209" name="Rectangle"/>
            <p:cNvSpPr/>
            <p:nvPr/>
          </p:nvSpPr>
          <p:spPr>
            <a:xfrm>
              <a:off x="0" y="0"/>
              <a:ext cx="1603375" cy="514350"/>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sz="1000"/>
              </a:pPr>
              <a:endParaRPr sz="1001"/>
            </a:p>
          </p:txBody>
        </p:sp>
        <p:sp>
          <p:nvSpPr>
            <p:cNvPr id="210" name="ADMIN ID를 적어 준다"/>
            <p:cNvSpPr txBox="1"/>
            <p:nvPr/>
          </p:nvSpPr>
          <p:spPr>
            <a:xfrm>
              <a:off x="0" y="56993"/>
              <a:ext cx="1603375" cy="4003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1000"/>
              </a:pPr>
              <a:endParaRPr sz="1001" dirty="0"/>
            </a:p>
            <a:p>
              <a:pPr algn="ctr">
                <a:defRPr sz="1000"/>
              </a:pPr>
              <a:r>
                <a:rPr lang="en-US" sz="1001" dirty="0"/>
                <a:t>“Administrator USER ID”</a:t>
              </a:r>
              <a:endParaRPr sz="1001" dirty="0"/>
            </a:p>
          </p:txBody>
        </p:sp>
      </p:grpSp>
      <p:sp>
        <p:nvSpPr>
          <p:cNvPr id="212" name="직사각형 8"/>
          <p:cNvSpPr txBox="1"/>
          <p:nvPr/>
        </p:nvSpPr>
        <p:spPr>
          <a:xfrm>
            <a:off x="5370512" y="1281087"/>
            <a:ext cx="1162052" cy="110812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6600" b="1">
                <a:solidFill>
                  <a:srgbClr val="FF0000"/>
                </a:solidFill>
              </a:defRPr>
            </a:lvl1pPr>
          </a:lstStyle>
          <a:p>
            <a:r>
              <a:rPr sz="6601"/>
              <a:t>2</a:t>
            </a:r>
          </a:p>
        </p:txBody>
      </p:sp>
      <p:grpSp>
        <p:nvGrpSpPr>
          <p:cNvPr id="215" name="직사각형 9"/>
          <p:cNvGrpSpPr/>
          <p:nvPr/>
        </p:nvGrpSpPr>
        <p:grpSpPr>
          <a:xfrm>
            <a:off x="3795151" y="4802189"/>
            <a:ext cx="4601701" cy="381003"/>
            <a:chOff x="0" y="2923"/>
            <a:chExt cx="4601701" cy="381001"/>
          </a:xfrm>
        </p:grpSpPr>
        <p:sp>
          <p:nvSpPr>
            <p:cNvPr id="213" name="Rectangle"/>
            <p:cNvSpPr/>
            <p:nvPr/>
          </p:nvSpPr>
          <p:spPr>
            <a:xfrm>
              <a:off x="0" y="2923"/>
              <a:ext cx="4601701" cy="381001"/>
            </a:xfrm>
            <a:prstGeom prst="rect">
              <a:avLst/>
            </a:prstGeom>
            <a:solidFill>
              <a:srgbClr val="FF0000"/>
            </a:solidFill>
            <a:ln w="12700" cap="flat">
              <a:noFill/>
              <a:miter lim="400000"/>
            </a:ln>
            <a:effectLst/>
          </p:spPr>
          <p:txBody>
            <a:bodyPr wrap="square" lIns="45719" tIns="45719" rIns="45719" bIns="45719" numCol="1" anchor="ctr">
              <a:noAutofit/>
            </a:bodyPr>
            <a:lstStyle/>
            <a:p>
              <a:pPr algn="ctr">
                <a:defRPr b="1">
                  <a:solidFill>
                    <a:srgbClr val="FFFFFF"/>
                  </a:solidFill>
                </a:defRPr>
              </a:pPr>
              <a:endParaRPr sz="1801"/>
            </a:p>
          </p:txBody>
        </p:sp>
        <p:sp>
          <p:nvSpPr>
            <p:cNvPr id="214" name="다음 장으로 넘어가주세요."/>
            <p:cNvSpPr txBox="1"/>
            <p:nvPr/>
          </p:nvSpPr>
          <p:spPr>
            <a:xfrm>
              <a:off x="0" y="8695"/>
              <a:ext cx="4601701" cy="369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t>Please turn to the next page.</a:t>
              </a:r>
              <a:endParaRPr sz="1801" dirty="0"/>
            </a:p>
          </p:txBody>
        </p:sp>
      </p:grpSp>
      <p:sp>
        <p:nvSpPr>
          <p:cNvPr id="216" name="ID는 5 글자 이상"/>
          <p:cNvSpPr txBox="1"/>
          <p:nvPr/>
        </p:nvSpPr>
        <p:spPr>
          <a:xfrm>
            <a:off x="6926116" y="3902326"/>
            <a:ext cx="1892569" cy="64658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lang="en-US" sz="1801" dirty="0"/>
              <a:t>“ID must be at least 5 letters”</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software, multimedia software&#10;&#10;Description automatically generated">
            <a:extLst>
              <a:ext uri="{FF2B5EF4-FFF2-40B4-BE49-F238E27FC236}">
                <a16:creationId xmlns:a16="http://schemas.microsoft.com/office/drawing/2014/main" id="{96C8E6F9-9BBB-E247-6995-F6E6F53EC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17"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90</a:t>
            </a:fld>
            <a:endParaRPr/>
          </a:p>
        </p:txBody>
      </p:sp>
      <p:sp>
        <p:nvSpPr>
          <p:cNvPr id="1018" name="직사각형 6"/>
          <p:cNvSpPr/>
          <p:nvPr/>
        </p:nvSpPr>
        <p:spPr>
          <a:xfrm>
            <a:off x="5165959" y="3905251"/>
            <a:ext cx="812800" cy="368300"/>
          </a:xfrm>
          <a:prstGeom prst="rect">
            <a:avLst/>
          </a:prstGeom>
          <a:ln w="38100">
            <a:solidFill>
              <a:srgbClr val="FF0000"/>
            </a:solidFill>
            <a:miter/>
          </a:ln>
        </p:spPr>
        <p:txBody>
          <a:bodyPr lIns="45719" rIns="45719" anchor="ctr"/>
          <a:lstStyle/>
          <a:p>
            <a:pPr algn="ctr">
              <a:defRPr>
                <a:solidFill>
                  <a:srgbClr val="FFFFFF"/>
                </a:solidFill>
              </a:defRPr>
            </a:pPr>
            <a:endParaRPr sz="1801"/>
          </a:p>
        </p:txBody>
      </p:sp>
      <p:sp>
        <p:nvSpPr>
          <p:cNvPr id="1023" name="직선 화살표 연결선 8"/>
          <p:cNvSpPr/>
          <p:nvPr/>
        </p:nvSpPr>
        <p:spPr>
          <a:xfrm>
            <a:off x="5744831" y="4273551"/>
            <a:ext cx="233927" cy="111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19050">
            <a:solidFill>
              <a:srgbClr val="FF0000"/>
            </a:solidFill>
            <a:miter/>
            <a:tailEnd type="triangle"/>
          </a:ln>
        </p:spPr>
        <p:txBody>
          <a:bodyPr/>
          <a:lstStyle/>
          <a:p>
            <a:endParaRPr sz="1801"/>
          </a:p>
        </p:txBody>
      </p:sp>
      <p:grpSp>
        <p:nvGrpSpPr>
          <p:cNvPr id="1022" name="직사각형 9"/>
          <p:cNvGrpSpPr/>
          <p:nvPr/>
        </p:nvGrpSpPr>
        <p:grpSpPr>
          <a:xfrm>
            <a:off x="4562475" y="5435601"/>
            <a:ext cx="2817880" cy="495300"/>
            <a:chOff x="-55825" y="0"/>
            <a:chExt cx="2803192" cy="495300"/>
          </a:xfrm>
        </p:grpSpPr>
        <p:sp>
          <p:nvSpPr>
            <p:cNvPr id="1020" name="Rectangle"/>
            <p:cNvSpPr/>
            <p:nvPr/>
          </p:nvSpPr>
          <p:spPr>
            <a:xfrm>
              <a:off x="0" y="0"/>
              <a:ext cx="2747367" cy="495300"/>
            </a:xfrm>
            <a:prstGeom prst="rect">
              <a:avLst/>
            </a:prstGeom>
            <a:noFill/>
            <a:ln w="38100" cap="flat">
              <a:solidFill>
                <a:schemeClr val="tx1"/>
              </a:solidFill>
              <a:prstDash val="solid"/>
              <a:miter lim="800000"/>
            </a:ln>
            <a:effectLst/>
          </p:spPr>
          <p:txBody>
            <a:bodyPr wrap="square" lIns="45719" tIns="45719" rIns="45719" bIns="45719" numCol="1" anchor="ctr">
              <a:noAutofit/>
            </a:bodyPr>
            <a:lstStyle/>
            <a:p>
              <a:pPr algn="ctr">
                <a:defRPr sz="2000">
                  <a:solidFill>
                    <a:srgbClr val="FFFFFF"/>
                  </a:solidFill>
                </a:defRPr>
              </a:pPr>
              <a:endParaRPr sz="2000"/>
            </a:p>
          </p:txBody>
        </p:sp>
        <p:sp>
          <p:nvSpPr>
            <p:cNvPr id="1021" name="OK를 눌러준다."/>
            <p:cNvSpPr txBox="1"/>
            <p:nvPr/>
          </p:nvSpPr>
          <p:spPr>
            <a:xfrm>
              <a:off x="-55825" y="47596"/>
              <a:ext cx="2747367" cy="400108"/>
            </a:xfrm>
            <a:prstGeom prst="rect">
              <a:avLst/>
            </a:prstGeom>
            <a:noFill/>
            <a:ln w="12700" cap="flat">
              <a:solidFill>
                <a:schemeClr val="tx1"/>
              </a:solid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sz="2000">
                  <a:solidFill>
                    <a:srgbClr val="FFFFFF"/>
                  </a:solidFill>
                </a:defRPr>
              </a:pPr>
              <a:r>
                <a:rPr lang="en-US" sz="2000" dirty="0">
                  <a:solidFill>
                    <a:schemeClr val="tx1"/>
                  </a:solidFill>
                </a:rPr>
                <a:t>Press OK</a:t>
              </a:r>
              <a:r>
                <a:rPr sz="2000" dirty="0">
                  <a:solidFill>
                    <a:schemeClr val="tx1"/>
                  </a:solidFill>
                </a:rPr>
                <a:t>.</a:t>
              </a:r>
            </a:p>
          </p:txBody>
        </p:sp>
      </p:gr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with a calculator&#10;&#10;Description automatically generated with medium confidence">
            <a:extLst>
              <a:ext uri="{FF2B5EF4-FFF2-40B4-BE49-F238E27FC236}">
                <a16:creationId xmlns:a16="http://schemas.microsoft.com/office/drawing/2014/main" id="{02D2BCC1-A179-2BF8-5CF4-3C0D9ACCC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626"/>
            <a:ext cx="12192000" cy="7286625"/>
          </a:xfrm>
          <a:prstGeom prst="rect">
            <a:avLst/>
          </a:prstGeom>
        </p:spPr>
      </p:pic>
      <p:sp>
        <p:nvSpPr>
          <p:cNvPr id="1027"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91</a:t>
            </a:fld>
            <a:endParaRPr/>
          </a:p>
        </p:txBody>
      </p:sp>
      <p:sp>
        <p:nvSpPr>
          <p:cNvPr id="1028" name="직사각형 7"/>
          <p:cNvSpPr/>
          <p:nvPr/>
        </p:nvSpPr>
        <p:spPr>
          <a:xfrm>
            <a:off x="3971926" y="1199359"/>
            <a:ext cx="2600324" cy="3448841"/>
          </a:xfrm>
          <a:prstGeom prst="rect">
            <a:avLst/>
          </a:prstGeom>
          <a:ln w="57150">
            <a:solidFill>
              <a:srgbClr val="FF0000"/>
            </a:solidFill>
            <a:miter/>
          </a:ln>
        </p:spPr>
        <p:txBody>
          <a:bodyPr lIns="45719" rIns="45719" anchor="ctr"/>
          <a:lstStyle/>
          <a:p>
            <a:pPr algn="ctr">
              <a:defRPr>
                <a:solidFill>
                  <a:srgbClr val="FFFFFF"/>
                </a:solidFill>
              </a:defRPr>
            </a:pPr>
            <a:endParaRPr sz="1801"/>
          </a:p>
        </p:txBody>
      </p:sp>
      <p:sp>
        <p:nvSpPr>
          <p:cNvPr id="1033" name="직선 화살표 연결선 9"/>
          <p:cNvSpPr/>
          <p:nvPr/>
        </p:nvSpPr>
        <p:spPr>
          <a:xfrm rot="16200000">
            <a:off x="5325272" y="4519898"/>
            <a:ext cx="507999" cy="684215"/>
          </a:xfrm>
          <a:custGeom>
            <a:avLst/>
            <a:gdLst/>
            <a:ahLst/>
            <a:cxnLst>
              <a:cxn ang="0">
                <a:pos x="wd2" y="hd2"/>
              </a:cxn>
              <a:cxn ang="5400000">
                <a:pos x="wd2" y="hd2"/>
              </a:cxn>
              <a:cxn ang="10800000">
                <a:pos x="wd2" y="hd2"/>
              </a:cxn>
              <a:cxn ang="16200000">
                <a:pos x="wd2" y="hd2"/>
              </a:cxn>
            </a:cxnLst>
            <a:rect l="0" t="0" r="r" b="b"/>
            <a:pathLst>
              <a:path w="21600" extrusionOk="0">
                <a:moveTo>
                  <a:pt x="21600" y="0"/>
                </a:moveTo>
                <a:cubicBezTo>
                  <a:pt x="14400" y="0"/>
                  <a:pt x="7200" y="-21600"/>
                  <a:pt x="0" y="0"/>
                </a:cubicBezTo>
              </a:path>
            </a:pathLst>
          </a:custGeom>
          <a:ln w="28575">
            <a:solidFill>
              <a:srgbClr val="FF0000"/>
            </a:solidFill>
            <a:miter/>
            <a:tailEnd type="triangle"/>
          </a:ln>
        </p:spPr>
        <p:txBody>
          <a:bodyPr/>
          <a:lstStyle/>
          <a:p>
            <a:endParaRPr sz="1801"/>
          </a:p>
        </p:txBody>
      </p:sp>
      <p:grpSp>
        <p:nvGrpSpPr>
          <p:cNvPr id="1032" name="직사각형 11"/>
          <p:cNvGrpSpPr/>
          <p:nvPr/>
        </p:nvGrpSpPr>
        <p:grpSpPr>
          <a:xfrm>
            <a:off x="3971926" y="5150641"/>
            <a:ext cx="2805109" cy="508000"/>
            <a:chOff x="3502026" y="1975640"/>
            <a:chExt cx="2805109" cy="508000"/>
          </a:xfrm>
        </p:grpSpPr>
        <p:sp>
          <p:nvSpPr>
            <p:cNvPr id="1030" name="Rectangle"/>
            <p:cNvSpPr/>
            <p:nvPr/>
          </p:nvSpPr>
          <p:spPr>
            <a:xfrm>
              <a:off x="3502026" y="1975640"/>
              <a:ext cx="2730500" cy="508000"/>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b="1">
                  <a:solidFill>
                    <a:srgbClr val="FFFFFF"/>
                  </a:solidFill>
                </a:defRPr>
              </a:pPr>
              <a:endParaRPr sz="1801"/>
            </a:p>
          </p:txBody>
        </p:sp>
        <p:sp>
          <p:nvSpPr>
            <p:cNvPr id="1031" name="코드번호를 넣어 준다."/>
            <p:cNvSpPr txBox="1"/>
            <p:nvPr/>
          </p:nvSpPr>
          <p:spPr>
            <a:xfrm>
              <a:off x="3576635" y="2044911"/>
              <a:ext cx="2730500" cy="3694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solidFill>
                    <a:schemeClr val="tx1"/>
                  </a:solidFill>
                </a:rPr>
                <a:t>Enter code.</a:t>
              </a:r>
              <a:endParaRPr sz="1801" dirty="0">
                <a:solidFill>
                  <a:schemeClr val="tx1"/>
                </a:solidFill>
              </a:endParaRPr>
            </a:p>
          </p:txBody>
        </p:sp>
      </p:gr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design, software&#10;&#10;Description automatically generated">
            <a:extLst>
              <a:ext uri="{FF2B5EF4-FFF2-40B4-BE49-F238E27FC236}">
                <a16:creationId xmlns:a16="http://schemas.microsoft.com/office/drawing/2014/main" id="{51A658BC-91F7-B108-2499-5C0A6C208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6"/>
            <a:ext cx="12192000" cy="7115175"/>
          </a:xfrm>
          <a:prstGeom prst="rect">
            <a:avLst/>
          </a:prstGeom>
        </p:spPr>
      </p:pic>
      <p:sp>
        <p:nvSpPr>
          <p:cNvPr id="1037"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92</a:t>
            </a:fld>
            <a:endParaRPr/>
          </a:p>
        </p:txBody>
      </p:sp>
      <p:sp>
        <p:nvSpPr>
          <p:cNvPr id="1038" name="직사각형 6"/>
          <p:cNvSpPr/>
          <p:nvPr/>
        </p:nvSpPr>
        <p:spPr>
          <a:xfrm>
            <a:off x="4511676" y="1792007"/>
            <a:ext cx="3216274" cy="3262593"/>
          </a:xfrm>
          <a:prstGeom prst="rect">
            <a:avLst/>
          </a:prstGeom>
          <a:ln w="38100">
            <a:solidFill>
              <a:srgbClr val="FF0000"/>
            </a:solidFill>
            <a:miter/>
          </a:ln>
        </p:spPr>
        <p:txBody>
          <a:bodyPr lIns="45719" rIns="45719" anchor="ctr"/>
          <a:lstStyle/>
          <a:p>
            <a:pPr algn="ctr">
              <a:defRPr>
                <a:solidFill>
                  <a:srgbClr val="FFFFFF"/>
                </a:solidFill>
              </a:defRPr>
            </a:pPr>
            <a:endParaRPr sz="1801"/>
          </a:p>
        </p:txBody>
      </p:sp>
      <p:sp>
        <p:nvSpPr>
          <p:cNvPr id="1043" name="직선 화살표 연결선 8"/>
          <p:cNvSpPr/>
          <p:nvPr/>
        </p:nvSpPr>
        <p:spPr>
          <a:xfrm flipV="1">
            <a:off x="4074014" y="1735447"/>
            <a:ext cx="527051" cy="565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8575">
            <a:solidFill>
              <a:srgbClr val="FF0000"/>
            </a:solidFill>
            <a:miter/>
            <a:tailEnd type="triangle"/>
          </a:ln>
        </p:spPr>
        <p:txBody>
          <a:bodyPr/>
          <a:lstStyle/>
          <a:p>
            <a:endParaRPr sz="1801"/>
          </a:p>
        </p:txBody>
      </p:sp>
      <p:grpSp>
        <p:nvGrpSpPr>
          <p:cNvPr id="1042" name="직사각형 9"/>
          <p:cNvGrpSpPr/>
          <p:nvPr/>
        </p:nvGrpSpPr>
        <p:grpSpPr>
          <a:xfrm>
            <a:off x="436319" y="0"/>
            <a:ext cx="3639038" cy="2241714"/>
            <a:chOff x="0" y="0"/>
            <a:chExt cx="3390900" cy="2159000"/>
          </a:xfrm>
        </p:grpSpPr>
        <p:sp>
          <p:nvSpPr>
            <p:cNvPr id="1040" name="Rectangle"/>
            <p:cNvSpPr/>
            <p:nvPr/>
          </p:nvSpPr>
          <p:spPr>
            <a:xfrm>
              <a:off x="0" y="0"/>
              <a:ext cx="3390900" cy="2159000"/>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endParaRPr sz="1801"/>
            </a:p>
          </p:txBody>
        </p:sp>
        <p:sp>
          <p:nvSpPr>
            <p:cNvPr id="1041" name="TRANSACTION SETTLEMENT 창이 뜬다.…"/>
            <p:cNvSpPr txBox="1"/>
            <p:nvPr/>
          </p:nvSpPr>
          <p:spPr>
            <a:xfrm>
              <a:off x="0" y="100882"/>
              <a:ext cx="3390900" cy="19572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solidFill>
                    <a:schemeClr val="tx1"/>
                  </a:solidFill>
                </a:rPr>
                <a:t>SHOWN HERE IS A “</a:t>
              </a:r>
              <a:r>
                <a:rPr sz="1801" dirty="0">
                  <a:solidFill>
                    <a:schemeClr val="tx1"/>
                  </a:solidFill>
                </a:rPr>
                <a:t>TRANSACTION SETTLEMENT</a:t>
              </a:r>
              <a:r>
                <a:rPr lang="en-US" sz="1801" dirty="0">
                  <a:solidFill>
                    <a:schemeClr val="tx1"/>
                  </a:solidFill>
                </a:rPr>
                <a:t>"</a:t>
              </a:r>
              <a:endParaRPr sz="1801" dirty="0">
                <a:solidFill>
                  <a:schemeClr val="tx1"/>
                </a:solidFill>
              </a:endParaRPr>
            </a:p>
            <a:p>
              <a:pPr algn="ctr">
                <a:defRPr b="1">
                  <a:solidFill>
                    <a:srgbClr val="FFFFFF"/>
                  </a:solidFill>
                </a:defRPr>
              </a:pPr>
              <a:r>
                <a:rPr sz="1801" dirty="0">
                  <a:solidFill>
                    <a:schemeClr val="tx1"/>
                  </a:solidFill>
                </a:rPr>
                <a:t>CREDIT AMOUNT,</a:t>
              </a:r>
            </a:p>
            <a:p>
              <a:pPr algn="ctr">
                <a:defRPr b="1">
                  <a:solidFill>
                    <a:srgbClr val="FFFFFF"/>
                  </a:solidFill>
                </a:defRPr>
              </a:pPr>
              <a:r>
                <a:rPr sz="1801" dirty="0">
                  <a:solidFill>
                    <a:schemeClr val="tx1"/>
                  </a:solidFill>
                </a:rPr>
                <a:t>CREDIT COUNT </a:t>
              </a:r>
              <a:r>
                <a:rPr lang="en-US" sz="1801" dirty="0">
                  <a:solidFill>
                    <a:schemeClr val="tx1"/>
                  </a:solidFill>
                </a:rPr>
                <a:t>appears on the same screen. If this window is shown on display, card closing is competed.</a:t>
              </a:r>
              <a:endParaRPr sz="1801" dirty="0">
                <a:solidFill>
                  <a:schemeClr val="tx1"/>
                </a:solidFill>
              </a:endParaRPr>
            </a:p>
          </p:txBody>
        </p:sp>
      </p:gr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software, multimedia software&#10;&#10;Description automatically generated">
            <a:extLst>
              <a:ext uri="{FF2B5EF4-FFF2-40B4-BE49-F238E27FC236}">
                <a16:creationId xmlns:a16="http://schemas.microsoft.com/office/drawing/2014/main" id="{30B5A847-F76A-0AEF-114B-77B3DE8A2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1046" name="슬라이드 번호 개체 틀 4"/>
          <p:cNvSpPr txBox="1">
            <a:spLocks noGrp="1"/>
          </p:cNvSpPr>
          <p:nvPr>
            <p:ph type="sldNum" sz="quarter" idx="2"/>
          </p:nvPr>
        </p:nvSpPr>
        <p:spPr>
          <a:xfrm>
            <a:off x="11091552" y="6400413"/>
            <a:ext cx="262249" cy="27699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93</a:t>
            </a:fld>
            <a:endParaRPr/>
          </a:p>
        </p:txBody>
      </p:sp>
      <p:sp>
        <p:nvSpPr>
          <p:cNvPr id="1048" name="직사각형 6"/>
          <p:cNvSpPr/>
          <p:nvPr/>
        </p:nvSpPr>
        <p:spPr>
          <a:xfrm>
            <a:off x="4787901" y="2717800"/>
            <a:ext cx="2692400" cy="1625600"/>
          </a:xfrm>
          <a:prstGeom prst="rect">
            <a:avLst/>
          </a:prstGeom>
          <a:ln w="57150">
            <a:solidFill>
              <a:srgbClr val="FF0000"/>
            </a:solidFill>
            <a:miter/>
          </a:ln>
        </p:spPr>
        <p:txBody>
          <a:bodyPr lIns="45719" rIns="45719" anchor="ctr"/>
          <a:lstStyle/>
          <a:p>
            <a:pPr algn="ctr">
              <a:defRPr>
                <a:solidFill>
                  <a:srgbClr val="FFFFFF"/>
                </a:solidFill>
              </a:defRPr>
            </a:pPr>
            <a:endParaRPr sz="1801"/>
          </a:p>
        </p:txBody>
      </p:sp>
      <p:grpSp>
        <p:nvGrpSpPr>
          <p:cNvPr id="1051" name="직사각형 7"/>
          <p:cNvGrpSpPr/>
          <p:nvPr/>
        </p:nvGrpSpPr>
        <p:grpSpPr>
          <a:xfrm>
            <a:off x="482601" y="5019675"/>
            <a:ext cx="3556000" cy="1657737"/>
            <a:chOff x="0" y="0"/>
            <a:chExt cx="3556000" cy="1498600"/>
          </a:xfrm>
        </p:grpSpPr>
        <p:sp>
          <p:nvSpPr>
            <p:cNvPr id="1049" name="Rectangle"/>
            <p:cNvSpPr/>
            <p:nvPr/>
          </p:nvSpPr>
          <p:spPr>
            <a:xfrm>
              <a:off x="0" y="0"/>
              <a:ext cx="3556000" cy="1498600"/>
            </a:xfrm>
            <a:prstGeom prst="rect">
              <a:avLst/>
            </a:prstGeom>
            <a:noFill/>
            <a:ln w="28575" cap="flat">
              <a:solidFill>
                <a:srgbClr val="FF0000"/>
              </a:solidFill>
              <a:prstDash val="solid"/>
              <a:miter lim="800000"/>
            </a:ln>
            <a:effectLst/>
          </p:spPr>
          <p:txBody>
            <a:bodyPr wrap="square" lIns="45719" tIns="45719" rIns="45719" bIns="45719" numCol="1" anchor="ctr">
              <a:noAutofit/>
            </a:bodyPr>
            <a:lstStyle/>
            <a:p>
              <a:pPr algn="ctr">
                <a:defRPr b="1">
                  <a:solidFill>
                    <a:srgbClr val="FFFFFF"/>
                  </a:solidFill>
                </a:defRPr>
              </a:pPr>
              <a:endParaRPr sz="1801"/>
            </a:p>
          </p:txBody>
        </p:sp>
        <p:sp>
          <p:nvSpPr>
            <p:cNvPr id="1050" name="카드 티켓이 마감되어서 티켓이 없어서 뜨는 창."/>
            <p:cNvSpPr txBox="1"/>
            <p:nvPr/>
          </p:nvSpPr>
          <p:spPr>
            <a:xfrm>
              <a:off x="0" y="287447"/>
              <a:ext cx="3556000" cy="9237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p>
              <a:pPr algn="ctr">
                <a:defRPr b="1">
                  <a:solidFill>
                    <a:srgbClr val="FFFFFF"/>
                  </a:solidFill>
                </a:defRPr>
              </a:pPr>
              <a:r>
                <a:rPr lang="en-US" sz="1801" dirty="0">
                  <a:solidFill>
                    <a:schemeClr val="tx1"/>
                  </a:solidFill>
                </a:rPr>
                <a:t>ERROR when POS is “CLOSED”</a:t>
              </a:r>
            </a:p>
            <a:p>
              <a:pPr algn="ctr">
                <a:defRPr b="1">
                  <a:solidFill>
                    <a:srgbClr val="FFFFFF"/>
                  </a:solidFill>
                </a:defRPr>
              </a:pPr>
              <a:r>
                <a:rPr lang="en-US" sz="1801" dirty="0">
                  <a:solidFill>
                    <a:schemeClr val="tx1"/>
                  </a:solidFill>
                </a:rPr>
                <a:t>And no ticket or transaction is found.</a:t>
              </a:r>
              <a:endParaRPr sz="1801" dirty="0">
                <a:solidFill>
                  <a:schemeClr val="tx1"/>
                </a:solidFill>
              </a:endParaRPr>
            </a:p>
          </p:txBody>
        </p:sp>
      </p:grpSp>
      <p:sp>
        <p:nvSpPr>
          <p:cNvPr id="1053" name="꺾인 연결선 9"/>
          <p:cNvSpPr/>
          <p:nvPr/>
        </p:nvSpPr>
        <p:spPr>
          <a:xfrm>
            <a:off x="4052572" y="3530600"/>
            <a:ext cx="706121" cy="23653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994" y="0"/>
                </a:lnTo>
                <a:lnTo>
                  <a:pt x="10994" y="21600"/>
                </a:lnTo>
                <a:lnTo>
                  <a:pt x="0" y="21600"/>
                </a:lnTo>
              </a:path>
            </a:pathLst>
          </a:custGeom>
          <a:ln w="19050">
            <a:solidFill>
              <a:srgbClr val="FF0000"/>
            </a:solidFill>
            <a:miter/>
            <a:tailEnd type="triangle"/>
          </a:ln>
        </p:spPr>
        <p:txBody>
          <a:bodyPr/>
          <a:lstStyle/>
          <a:p>
            <a:endParaRPr sz="1801"/>
          </a:p>
        </p:txBody>
      </p:sp>
    </p:spTree>
  </p:cSld>
  <p:clrMapOvr>
    <a:masterClrMapping/>
  </p:clrMapOvr>
  <p:transition spd="med"/>
</p:sld>
</file>

<file path=ppt/theme/theme1.xml><?xml version="1.0" encoding="utf-8"?>
<a:theme xmlns:a="http://schemas.openxmlformats.org/drawingml/2006/main" name="Office 테마">
  <a:themeElements>
    <a:clrScheme name="Office 테마">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테마">
      <a:majorFont>
        <a:latin typeface="Helvetica"/>
        <a:ea typeface="Helvetica"/>
        <a:cs typeface="Helvetica"/>
      </a:majorFont>
      <a:minorFont>
        <a:latin typeface="맑은 고딕"/>
        <a:ea typeface="맑은 고딕"/>
        <a:cs typeface="맑은 고딕"/>
      </a:minorFont>
    </a:fontScheme>
    <a:fmtScheme name="Office 테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테마">
  <a:themeElements>
    <a:clrScheme name="Office 테마">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테마">
      <a:majorFont>
        <a:latin typeface="Helvetica"/>
        <a:ea typeface="Helvetica"/>
        <a:cs typeface="Helvetica"/>
      </a:majorFont>
      <a:minorFont>
        <a:latin typeface="맑은 고딕"/>
        <a:ea typeface="맑은 고딕"/>
        <a:cs typeface="맑은 고딕"/>
      </a:minorFont>
    </a:fontScheme>
    <a:fmtScheme name="Office 테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6274</TotalTime>
  <Words>4040</Words>
  <Application>Microsoft Office PowerPoint</Application>
  <PresentationFormat>Widescreen</PresentationFormat>
  <Paragraphs>606</Paragraphs>
  <Slides>93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210 자연주의 L</vt:lpstr>
      <vt:lpstr>HY둥근고딕M</vt:lpstr>
      <vt:lpstr>맑은 고딕</vt:lpstr>
      <vt:lpstr>Arial</vt:lpstr>
      <vt:lpstr>Calibri</vt:lpstr>
      <vt:lpstr>Copperplate Gothic Light</vt:lpstr>
      <vt:lpstr>Office 테마</vt:lpstr>
      <vt:lpstr>PowerPoint Presentation</vt:lpstr>
      <vt:lpstr>PowerPoint Presentation</vt:lpstr>
      <vt:lpstr>ADMINSTRATOR Settings &amp;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TOOLS  버튼 용도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minhoon</dc:creator>
  <cp:lastModifiedBy>Sharlyn Lee</cp:lastModifiedBy>
  <cp:revision>240</cp:revision>
  <cp:lastPrinted>2018-06-29T22:14:37Z</cp:lastPrinted>
  <dcterms:modified xsi:type="dcterms:W3CDTF">2023-05-16T14:43:30Z</dcterms:modified>
</cp:coreProperties>
</file>